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3">
  <p:sldMasterIdLst>
    <p:sldMasterId id="2147483725" r:id="rId1"/>
  </p:sldMasterIdLst>
  <p:notesMasterIdLst>
    <p:notesMasterId r:id="rId182"/>
  </p:notesMasterIdLst>
  <p:sldIdLst>
    <p:sldId id="1429" r:id="rId2"/>
    <p:sldId id="1415" r:id="rId3"/>
    <p:sldId id="1398" r:id="rId4"/>
    <p:sldId id="1414" r:id="rId5"/>
    <p:sldId id="1400" r:id="rId6"/>
    <p:sldId id="1416" r:id="rId7"/>
    <p:sldId id="1442" r:id="rId8"/>
    <p:sldId id="1122" r:id="rId9"/>
    <p:sldId id="1048" r:id="rId10"/>
    <p:sldId id="1105" r:id="rId11"/>
    <p:sldId id="1106" r:id="rId12"/>
    <p:sldId id="1199" r:id="rId13"/>
    <p:sldId id="1200" r:id="rId14"/>
    <p:sldId id="1201" r:id="rId15"/>
    <p:sldId id="1340" r:id="rId16"/>
    <p:sldId id="1314" r:id="rId17"/>
    <p:sldId id="1332" r:id="rId18"/>
    <p:sldId id="1333" r:id="rId19"/>
    <p:sldId id="1334" r:id="rId20"/>
    <p:sldId id="1431" r:id="rId21"/>
    <p:sldId id="1328" r:id="rId22"/>
    <p:sldId id="1249" r:id="rId23"/>
    <p:sldId id="1253" r:id="rId24"/>
    <p:sldId id="1206" r:id="rId25"/>
    <p:sldId id="1430" r:id="rId26"/>
    <p:sldId id="1302" r:id="rId27"/>
    <p:sldId id="1250" r:id="rId28"/>
    <p:sldId id="1213" r:id="rId29"/>
    <p:sldId id="1214" r:id="rId30"/>
    <p:sldId id="1301" r:id="rId31"/>
    <p:sldId id="1356" r:id="rId32"/>
    <p:sldId id="1255" r:id="rId33"/>
    <p:sldId id="1215" r:id="rId34"/>
    <p:sldId id="1335" r:id="rId35"/>
    <p:sldId id="1216" r:id="rId36"/>
    <p:sldId id="1303" r:id="rId37"/>
    <p:sldId id="1469" r:id="rId38"/>
    <p:sldId id="1411" r:id="rId39"/>
    <p:sldId id="1412" r:id="rId40"/>
    <p:sldId id="1413" r:id="rId41"/>
    <p:sldId id="1251" r:id="rId42"/>
    <p:sldId id="1220" r:id="rId43"/>
    <p:sldId id="1221" r:id="rId44"/>
    <p:sldId id="1417" r:id="rId45"/>
    <p:sldId id="1254" r:id="rId46"/>
    <p:sldId id="1418" r:id="rId47"/>
    <p:sldId id="1331" r:id="rId48"/>
    <p:sldId id="1256" r:id="rId49"/>
    <p:sldId id="1223" r:id="rId50"/>
    <p:sldId id="1224" r:id="rId51"/>
    <p:sldId id="1225" r:id="rId52"/>
    <p:sldId id="1228" r:id="rId53"/>
    <p:sldId id="1304" r:id="rId54"/>
    <p:sldId id="1425" r:id="rId55"/>
    <p:sldId id="1327" r:id="rId56"/>
    <p:sldId id="1329" r:id="rId57"/>
    <p:sldId id="1419" r:id="rId58"/>
    <p:sldId id="1420" r:id="rId59"/>
    <p:sldId id="1422" r:id="rId60"/>
    <p:sldId id="1320" r:id="rId61"/>
    <p:sldId id="1423" r:id="rId62"/>
    <p:sldId id="1424" r:id="rId63"/>
    <p:sldId id="1232" r:id="rId64"/>
    <p:sldId id="1441" r:id="rId65"/>
    <p:sldId id="1233" r:id="rId66"/>
    <p:sldId id="1270" r:id="rId67"/>
    <p:sldId id="1273" r:id="rId68"/>
    <p:sldId id="1276" r:id="rId69"/>
    <p:sldId id="1274" r:id="rId70"/>
    <p:sldId id="1241" r:id="rId71"/>
    <p:sldId id="1473" r:id="rId72"/>
    <p:sldId id="1330" r:id="rId73"/>
    <p:sldId id="1326" r:id="rId74"/>
    <p:sldId id="1339" r:id="rId75"/>
    <p:sldId id="1427" r:id="rId76"/>
    <p:sldId id="1428" r:id="rId77"/>
    <p:sldId id="1443" r:id="rId78"/>
    <p:sldId id="1336" r:id="rId79"/>
    <p:sldId id="1337" r:id="rId80"/>
    <p:sldId id="1338" r:id="rId81"/>
    <p:sldId id="1444" r:id="rId82"/>
    <p:sldId id="1399" r:id="rId83"/>
    <p:sldId id="1446" r:id="rId84"/>
    <p:sldId id="1447" r:id="rId85"/>
    <p:sldId id="1448" r:id="rId86"/>
    <p:sldId id="1449" r:id="rId87"/>
    <p:sldId id="1355" r:id="rId88"/>
    <p:sldId id="1341" r:id="rId89"/>
    <p:sldId id="1342" r:id="rId90"/>
    <p:sldId id="1343" r:id="rId91"/>
    <p:sldId id="1450" r:id="rId92"/>
    <p:sldId id="1445" r:id="rId93"/>
    <p:sldId id="1353" r:id="rId94"/>
    <p:sldId id="1354" r:id="rId95"/>
    <p:sldId id="1345" r:id="rId96"/>
    <p:sldId id="1451" r:id="rId97"/>
    <p:sldId id="1452" r:id="rId98"/>
    <p:sldId id="1453" r:id="rId99"/>
    <p:sldId id="1470" r:id="rId100"/>
    <p:sldId id="1471" r:id="rId101"/>
    <p:sldId id="1454" r:id="rId102"/>
    <p:sldId id="1455" r:id="rId103"/>
    <p:sldId id="1456" r:id="rId104"/>
    <p:sldId id="1457" r:id="rId105"/>
    <p:sldId id="1459" r:id="rId106"/>
    <p:sldId id="1460" r:id="rId107"/>
    <p:sldId id="1461" r:id="rId108"/>
    <p:sldId id="1462" r:id="rId109"/>
    <p:sldId id="1463" r:id="rId110"/>
    <p:sldId id="1464" r:id="rId111"/>
    <p:sldId id="1465" r:id="rId112"/>
    <p:sldId id="1466" r:id="rId113"/>
    <p:sldId id="1467" r:id="rId114"/>
    <p:sldId id="1468" r:id="rId115"/>
    <p:sldId id="1357" r:id="rId116"/>
    <p:sldId id="1359" r:id="rId117"/>
    <p:sldId id="1360" r:id="rId118"/>
    <p:sldId id="1346" r:id="rId119"/>
    <p:sldId id="1352" r:id="rId120"/>
    <p:sldId id="1347" r:id="rId121"/>
    <p:sldId id="1348" r:id="rId122"/>
    <p:sldId id="1349" r:id="rId123"/>
    <p:sldId id="1351" r:id="rId124"/>
    <p:sldId id="1350" r:id="rId125"/>
    <p:sldId id="1363" r:id="rId126"/>
    <p:sldId id="1426" r:id="rId127"/>
    <p:sldId id="1361" r:id="rId128"/>
    <p:sldId id="1362" r:id="rId129"/>
    <p:sldId id="1364" r:id="rId130"/>
    <p:sldId id="1365" r:id="rId131"/>
    <p:sldId id="1366" r:id="rId132"/>
    <p:sldId id="1367" r:id="rId133"/>
    <p:sldId id="1368" r:id="rId134"/>
    <p:sldId id="1369" r:id="rId135"/>
    <p:sldId id="1370" r:id="rId136"/>
    <p:sldId id="1371" r:id="rId137"/>
    <p:sldId id="1372" r:id="rId138"/>
    <p:sldId id="1373" r:id="rId139"/>
    <p:sldId id="1374" r:id="rId140"/>
    <p:sldId id="1375" r:id="rId141"/>
    <p:sldId id="1376" r:id="rId142"/>
    <p:sldId id="1377" r:id="rId143"/>
    <p:sldId id="1378" r:id="rId144"/>
    <p:sldId id="1401" r:id="rId145"/>
    <p:sldId id="1394" r:id="rId146"/>
    <p:sldId id="1395" r:id="rId147"/>
    <p:sldId id="1396" r:id="rId148"/>
    <p:sldId id="1402" r:id="rId149"/>
    <p:sldId id="1403" r:id="rId150"/>
    <p:sldId id="1404" r:id="rId151"/>
    <p:sldId id="1405" r:id="rId152"/>
    <p:sldId id="1406" r:id="rId153"/>
    <p:sldId id="1407" r:id="rId154"/>
    <p:sldId id="1408" r:id="rId155"/>
    <p:sldId id="1472" r:id="rId156"/>
    <p:sldId id="1379" r:id="rId157"/>
    <p:sldId id="1380" r:id="rId158"/>
    <p:sldId id="1381" r:id="rId159"/>
    <p:sldId id="1382" r:id="rId160"/>
    <p:sldId id="1383" r:id="rId161"/>
    <p:sldId id="1384" r:id="rId162"/>
    <p:sldId id="1385" r:id="rId163"/>
    <p:sldId id="1386" r:id="rId164"/>
    <p:sldId id="1387" r:id="rId165"/>
    <p:sldId id="1388" r:id="rId166"/>
    <p:sldId id="1389" r:id="rId167"/>
    <p:sldId id="1390" r:id="rId168"/>
    <p:sldId id="1391" r:id="rId169"/>
    <p:sldId id="1392" r:id="rId170"/>
    <p:sldId id="1393" r:id="rId171"/>
    <p:sldId id="1397" r:id="rId172"/>
    <p:sldId id="1432" r:id="rId173"/>
    <p:sldId id="1433" r:id="rId174"/>
    <p:sldId id="1434" r:id="rId175"/>
    <p:sldId id="1435" r:id="rId176"/>
    <p:sldId id="1436" r:id="rId177"/>
    <p:sldId id="1437" r:id="rId178"/>
    <p:sldId id="1438" r:id="rId179"/>
    <p:sldId id="1439" r:id="rId180"/>
    <p:sldId id="1440" r:id="rId181"/>
  </p:sldIdLst>
  <p:sldSz cx="10080625" cy="7559675"/>
  <p:notesSz cx="7010400" cy="9236075"/>
  <p:defaultTextStyle>
    <a:defPPr>
      <a:defRPr lang="en-GB"/>
    </a:defPPr>
    <a:lvl1pPr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1pPr>
    <a:lvl2pPr marL="742873" indent="-285721"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2pPr>
    <a:lvl3pPr marL="1142881" indent="-228576"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3pPr>
    <a:lvl4pPr marL="1600034" indent="-228576"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4pPr>
    <a:lvl5pPr marL="2057187" indent="-228576"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5pPr>
    <a:lvl6pPr marL="2285763" algn="l" defTabSz="914305" rtl="0" eaLnBrk="1" latinLnBrk="0" hangingPunct="1">
      <a:defRPr kern="1200">
        <a:solidFill>
          <a:schemeClr val="tx1"/>
        </a:solidFill>
        <a:latin typeface="Calibri" charset="0"/>
        <a:ea typeface="+mn-ea"/>
        <a:cs typeface="+mn-cs"/>
      </a:defRPr>
    </a:lvl6pPr>
    <a:lvl7pPr marL="2742916" algn="l" defTabSz="914305" rtl="0" eaLnBrk="1" latinLnBrk="0" hangingPunct="1">
      <a:defRPr kern="1200">
        <a:solidFill>
          <a:schemeClr val="tx1"/>
        </a:solidFill>
        <a:latin typeface="Calibri" charset="0"/>
        <a:ea typeface="+mn-ea"/>
        <a:cs typeface="+mn-cs"/>
      </a:defRPr>
    </a:lvl7pPr>
    <a:lvl8pPr marL="3200068" algn="l" defTabSz="914305" rtl="0" eaLnBrk="1" latinLnBrk="0" hangingPunct="1">
      <a:defRPr kern="1200">
        <a:solidFill>
          <a:schemeClr val="tx1"/>
        </a:solidFill>
        <a:latin typeface="Calibri" charset="0"/>
        <a:ea typeface="+mn-ea"/>
        <a:cs typeface="+mn-cs"/>
      </a:defRPr>
    </a:lvl8pPr>
    <a:lvl9pPr marL="3657221" algn="l" defTabSz="914305" rtl="0" eaLnBrk="1" latinLnBrk="0" hangingPunct="1">
      <a:defRPr kern="1200">
        <a:solidFill>
          <a:schemeClr val="tx1"/>
        </a:solidFill>
        <a:latin typeface="Calibri"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3A003A"/>
    <a:srgbClr val="640064"/>
    <a:srgbClr val="800080"/>
    <a:srgbClr val="F79646"/>
    <a:srgbClr val="33CC33"/>
    <a:srgbClr val="000000"/>
    <a:srgbClr val="7D60A0"/>
    <a:srgbClr val="7F63A1"/>
    <a:srgbClr val="9179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04" autoAdjust="0"/>
    <p:restoredTop sz="77547" autoAdjust="0"/>
  </p:normalViewPr>
  <p:slideViewPr>
    <p:cSldViewPr>
      <p:cViewPr varScale="1">
        <p:scale>
          <a:sx n="42" d="100"/>
          <a:sy n="42" d="100"/>
        </p:scale>
        <p:origin x="-800" y="-96"/>
      </p:cViewPr>
      <p:guideLst>
        <p:guide orient="horz" pos="3197"/>
        <p:guide orient="horz" pos="1565"/>
        <p:guide orient="horz" pos="2382"/>
        <p:guide pos="3175"/>
        <p:guide pos="1995"/>
        <p:guide pos="4808"/>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66" d="100"/>
        <a:sy n="66" d="100"/>
      </p:scale>
      <p:origin x="0" y="4448"/>
    </p:cViewPr>
  </p:sorterViewPr>
  <p:notesViewPr>
    <p:cSldViewPr>
      <p:cViewPr varScale="1">
        <p:scale>
          <a:sx n="59" d="100"/>
          <a:sy n="59" d="100"/>
        </p:scale>
        <p:origin x="-1752" y="-72"/>
      </p:cViewPr>
      <p:guideLst>
        <p:guide orient="horz" pos="2645"/>
        <p:guide pos="1948"/>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interSettings" Target="printerSettings/printerSettings1.bin"/><Relationship Id="rId184" Type="http://schemas.openxmlformats.org/officeDocument/2006/relationships/presProps" Target="presProps.xml"/><Relationship Id="rId185" Type="http://schemas.openxmlformats.org/officeDocument/2006/relationships/viewProps" Target="viewProps.xml"/><Relationship Id="rId186" Type="http://schemas.openxmlformats.org/officeDocument/2006/relationships/theme" Target="theme/theme1.xml"/><Relationship Id="rId187"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frankb\Dropbox\CEEA%202012\Workshops\Hattie_what_works_plo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frankb:Library:Caches:TemporaryItems:Outlook%20Temp:Engineering1-4_CLA_VALUE%2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frankb:ownCloud:APSC-100:2013-2014:M1:Grades:APSC%20100%20MEA2%20Grades%20Distributions%20I8%203-1-14.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frankb:Library:Caches:TemporaryItems:Outlook%20Temp:Engineering1-4_CLA_VALUE%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600"/>
            </a:pPr>
            <a:r>
              <a:rPr lang="en-US" sz="3600" dirty="0"/>
              <a:t>Effect </a:t>
            </a:r>
            <a:r>
              <a:rPr lang="en-US" sz="3600" dirty="0" smtClean="0"/>
              <a:t>size (performance gain in </a:t>
            </a:r>
            <a:r>
              <a:rPr lang="el-GR" sz="3600" dirty="0" smtClean="0">
                <a:latin typeface="Arial"/>
                <a:cs typeface="Arial"/>
              </a:rPr>
              <a:t>σ</a:t>
            </a:r>
            <a:r>
              <a:rPr lang="en-CA" sz="3600" dirty="0" smtClean="0">
                <a:latin typeface="Arial"/>
                <a:cs typeface="Arial"/>
              </a:rPr>
              <a:t>)</a:t>
            </a:r>
            <a:endParaRPr lang="en-US" sz="3600" dirty="0"/>
          </a:p>
        </c:rich>
      </c:tx>
      <c:layout/>
      <c:overlay val="0"/>
    </c:title>
    <c:autoTitleDeleted val="0"/>
    <c:plotArea>
      <c:layout/>
      <c:barChart>
        <c:barDir val="bar"/>
        <c:grouping val="clustered"/>
        <c:varyColors val="0"/>
        <c:ser>
          <c:idx val="0"/>
          <c:order val="0"/>
          <c:tx>
            <c:strRef>
              <c:f>Sheet1!$B$2</c:f>
              <c:strCache>
                <c:ptCount val="1"/>
                <c:pt idx="0">
                  <c:v>Effect size</c:v>
                </c:pt>
              </c:strCache>
            </c:strRef>
          </c:tx>
          <c:invertIfNegative val="0"/>
          <c:cat>
            <c:strRef>
              <c:f>Sheet1!$A$3:$A$17</c:f>
              <c:strCache>
                <c:ptCount val="15"/>
                <c:pt idx="0">
                  <c:v>Student self-assessment</c:v>
                </c:pt>
                <c:pt idx="1">
                  <c:v>Formative evalution to instructor</c:v>
                </c:pt>
                <c:pt idx="2">
                  <c:v>Explicit objectives and assessment</c:v>
                </c:pt>
                <c:pt idx="3">
                  <c:v>Reciprocal teaching</c:v>
                </c:pt>
                <c:pt idx="4">
                  <c:v>Feedback</c:v>
                </c:pt>
                <c:pt idx="5">
                  <c:v>Spaced vs. mass practice</c:v>
                </c:pt>
                <c:pt idx="6">
                  <c:v>Metacognitive strategies</c:v>
                </c:pt>
                <c:pt idx="7">
                  <c:v>Creativity programs</c:v>
                </c:pt>
                <c:pt idx="8">
                  <c:v>Self-questioning</c:v>
                </c:pt>
                <c:pt idx="9">
                  <c:v>Professional development</c:v>
                </c:pt>
                <c:pt idx="10">
                  <c:v>Problem solving teaching</c:v>
                </c:pt>
                <c:pt idx="11">
                  <c:v>…</c:v>
                </c:pt>
                <c:pt idx="12">
                  <c:v>Teaching quality</c:v>
                </c:pt>
                <c:pt idx="13">
                  <c:v>Time on task</c:v>
                </c:pt>
                <c:pt idx="14">
                  <c:v>Computer assisted instruction</c:v>
                </c:pt>
              </c:strCache>
            </c:strRef>
          </c:cat>
          <c:val>
            <c:numRef>
              <c:f>Sheet1!$B$3:$B$17</c:f>
              <c:numCache>
                <c:formatCode>General</c:formatCode>
                <c:ptCount val="15"/>
                <c:pt idx="0">
                  <c:v>1.44</c:v>
                </c:pt>
                <c:pt idx="1">
                  <c:v>0.9</c:v>
                </c:pt>
                <c:pt idx="2">
                  <c:v>0.75</c:v>
                </c:pt>
                <c:pt idx="3">
                  <c:v>0.74</c:v>
                </c:pt>
                <c:pt idx="4">
                  <c:v>0.73</c:v>
                </c:pt>
                <c:pt idx="5">
                  <c:v>0.71</c:v>
                </c:pt>
                <c:pt idx="6">
                  <c:v>0.69</c:v>
                </c:pt>
                <c:pt idx="7">
                  <c:v>0.65</c:v>
                </c:pt>
                <c:pt idx="8">
                  <c:v>0.64</c:v>
                </c:pt>
                <c:pt idx="9">
                  <c:v>0.62</c:v>
                </c:pt>
                <c:pt idx="10">
                  <c:v>0.61</c:v>
                </c:pt>
                <c:pt idx="12">
                  <c:v>0.44</c:v>
                </c:pt>
                <c:pt idx="13">
                  <c:v>0.38</c:v>
                </c:pt>
                <c:pt idx="14">
                  <c:v>0.37</c:v>
                </c:pt>
              </c:numCache>
            </c:numRef>
          </c:val>
        </c:ser>
        <c:dLbls>
          <c:showLegendKey val="0"/>
          <c:showVal val="0"/>
          <c:showCatName val="0"/>
          <c:showSerName val="0"/>
          <c:showPercent val="0"/>
          <c:showBubbleSize val="0"/>
        </c:dLbls>
        <c:gapWidth val="150"/>
        <c:axId val="-2133797288"/>
        <c:axId val="-2133786104"/>
      </c:barChart>
      <c:catAx>
        <c:axId val="-2133797288"/>
        <c:scaling>
          <c:orientation val="minMax"/>
        </c:scaling>
        <c:delete val="0"/>
        <c:axPos val="l"/>
        <c:majorTickMark val="out"/>
        <c:minorTickMark val="none"/>
        <c:tickLblPos val="nextTo"/>
        <c:txPr>
          <a:bodyPr/>
          <a:lstStyle/>
          <a:p>
            <a:pPr>
              <a:defRPr sz="2000"/>
            </a:pPr>
            <a:endParaRPr lang="en-US"/>
          </a:p>
        </c:txPr>
        <c:crossAx val="-2133786104"/>
        <c:crosses val="autoZero"/>
        <c:auto val="1"/>
        <c:lblAlgn val="ctr"/>
        <c:lblOffset val="100"/>
        <c:noMultiLvlLbl val="0"/>
      </c:catAx>
      <c:valAx>
        <c:axId val="-2133786104"/>
        <c:scaling>
          <c:orientation val="minMax"/>
          <c:max val="1.4"/>
        </c:scaling>
        <c:delete val="0"/>
        <c:axPos val="b"/>
        <c:numFmt formatCode="General" sourceLinked="1"/>
        <c:majorTickMark val="out"/>
        <c:minorTickMark val="none"/>
        <c:tickLblPos val="nextTo"/>
        <c:txPr>
          <a:bodyPr/>
          <a:lstStyle/>
          <a:p>
            <a:pPr>
              <a:defRPr sz="2000"/>
            </a:pPr>
            <a:endParaRPr lang="en-US"/>
          </a:p>
        </c:txPr>
        <c:crossAx val="-2133797288"/>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a:pPr>
            <a:r>
              <a:rPr lang="en-US" sz="1400" b="1" i="0" baseline="0">
                <a:effectLst/>
              </a:rPr>
              <a:t>VALUE Rubric Mean- Engineering 1st- 4th Year </a:t>
            </a:r>
            <a:endParaRPr lang="en-US" sz="1400">
              <a:effectLst/>
            </a:endParaRPr>
          </a:p>
        </c:rich>
      </c:tx>
      <c:layout/>
      <c:overlay val="0"/>
    </c:title>
    <c:autoTitleDeleted val="0"/>
    <c:plotArea>
      <c:layout/>
      <c:barChart>
        <c:barDir val="col"/>
        <c:grouping val="clustered"/>
        <c:varyColors val="0"/>
        <c:ser>
          <c:idx val="0"/>
          <c:order val="0"/>
          <c:tx>
            <c:strRef>
              <c:f>'VALUE_ENG1-4_Graph'!$C$1</c:f>
              <c:strCache>
                <c:ptCount val="1"/>
                <c:pt idx="0">
                  <c:v>1st Year (n=214)</c:v>
                </c:pt>
              </c:strCache>
            </c:strRef>
          </c:tx>
          <c:spPr>
            <a:solidFill>
              <a:srgbClr val="FF0000"/>
            </a:solidFill>
          </c:spPr>
          <c:invertIfNegative val="0"/>
          <c:cat>
            <c:multiLvlStrRef>
              <c:f>'VALUE_ENG1-4_Graph'!$A$2:$B$17</c:f>
              <c:multiLvlStrCache>
                <c:ptCount val="16"/>
                <c:lvl>
                  <c:pt idx="0">
                    <c:v>Define Problem</c:v>
                  </c:pt>
                  <c:pt idx="1">
                    <c:v>Identify Strategies</c:v>
                  </c:pt>
                  <c:pt idx="2">
                    <c:v>Propose Solutions</c:v>
                  </c:pt>
                  <c:pt idx="3">
                    <c:v>Evaluate Solutions</c:v>
                  </c:pt>
                  <c:pt idx="4">
                    <c:v>Implement Solutions</c:v>
                  </c:pt>
                  <c:pt idx="5">
                    <c:v>Evaluate Outcomes</c:v>
                  </c:pt>
                  <c:pt idx="6">
                    <c:v>Explanation of Issues</c:v>
                  </c:pt>
                  <c:pt idx="7">
                    <c:v>Evidence</c:v>
                  </c:pt>
                  <c:pt idx="8">
                    <c:v> Context and Assumptions </c:v>
                  </c:pt>
                  <c:pt idx="9">
                    <c:v>Student's Position</c:v>
                  </c:pt>
                  <c:pt idx="10">
                    <c:v>Conclusions and Outcomes </c:v>
                  </c:pt>
                  <c:pt idx="11">
                    <c:v>Context and Purpose</c:v>
                  </c:pt>
                  <c:pt idx="12">
                    <c:v>Content Development</c:v>
                  </c:pt>
                  <c:pt idx="13">
                    <c:v>Genre and Conventions</c:v>
                  </c:pt>
                  <c:pt idx="14">
                    <c:v>Sources and Evidence</c:v>
                  </c:pt>
                  <c:pt idx="15">
                    <c:v>Syntax and Mechanics</c:v>
                  </c:pt>
                </c:lvl>
                <c:lvl>
                  <c:pt idx="0">
                    <c:v>Problem Solving</c:v>
                  </c:pt>
                  <c:pt idx="6">
                    <c:v>Critical Thinking</c:v>
                  </c:pt>
                  <c:pt idx="11">
                    <c:v>Written Communication</c:v>
                  </c:pt>
                </c:lvl>
              </c:multiLvlStrCache>
            </c:multiLvlStrRef>
          </c:cat>
          <c:val>
            <c:numRef>
              <c:f>'VALUE_ENG1-4_Graph'!$C$2:$C$17</c:f>
              <c:numCache>
                <c:formatCode>###0.0</c:formatCode>
                <c:ptCount val="16"/>
                <c:pt idx="0">
                  <c:v>1.852803738317757</c:v>
                </c:pt>
                <c:pt idx="1">
                  <c:v>2.014018691588777</c:v>
                </c:pt>
                <c:pt idx="2">
                  <c:v>2.046728971962617</c:v>
                </c:pt>
                <c:pt idx="3">
                  <c:v>1.661214953271027</c:v>
                </c:pt>
                <c:pt idx="4">
                  <c:v>1.432242990654205</c:v>
                </c:pt>
                <c:pt idx="5">
                  <c:v>1.3879</c:v>
                </c:pt>
                <c:pt idx="6">
                  <c:v>2.016355140186918</c:v>
                </c:pt>
                <c:pt idx="7">
                  <c:v>1.10981308411215</c:v>
                </c:pt>
                <c:pt idx="8">
                  <c:v>1.341121495327104</c:v>
                </c:pt>
                <c:pt idx="9">
                  <c:v>1.446261682242989</c:v>
                </c:pt>
                <c:pt idx="10">
                  <c:v>1.242990654205608</c:v>
                </c:pt>
                <c:pt idx="11">
                  <c:v>1.586448598130841</c:v>
                </c:pt>
                <c:pt idx="12">
                  <c:v>1.546728971962617</c:v>
                </c:pt>
                <c:pt idx="13">
                  <c:v>1.630841121495328</c:v>
                </c:pt>
                <c:pt idx="14">
                  <c:v>1.210280373831776</c:v>
                </c:pt>
                <c:pt idx="15">
                  <c:v>2.05373831775701</c:v>
                </c:pt>
              </c:numCache>
            </c:numRef>
          </c:val>
        </c:ser>
        <c:ser>
          <c:idx val="3"/>
          <c:order val="1"/>
          <c:tx>
            <c:strRef>
              <c:f>'VALUE_ENG1-4_Graph'!$F$1</c:f>
              <c:strCache>
                <c:ptCount val="1"/>
                <c:pt idx="0">
                  <c:v>4th Year (n= 23)</c:v>
                </c:pt>
              </c:strCache>
            </c:strRef>
          </c:tx>
          <c:spPr>
            <a:solidFill>
              <a:srgbClr val="3366FF"/>
            </a:solidFill>
          </c:spPr>
          <c:invertIfNegative val="0"/>
          <c:cat>
            <c:multiLvlStrRef>
              <c:f>'VALUE_ENG1-4_Graph'!$A$2:$B$17</c:f>
              <c:multiLvlStrCache>
                <c:ptCount val="16"/>
                <c:lvl>
                  <c:pt idx="0">
                    <c:v>Define Problem</c:v>
                  </c:pt>
                  <c:pt idx="1">
                    <c:v>Identify Strategies</c:v>
                  </c:pt>
                  <c:pt idx="2">
                    <c:v>Propose Solutions</c:v>
                  </c:pt>
                  <c:pt idx="3">
                    <c:v>Evaluate Solutions</c:v>
                  </c:pt>
                  <c:pt idx="4">
                    <c:v>Implement Solutions</c:v>
                  </c:pt>
                  <c:pt idx="5">
                    <c:v>Evaluate Outcomes</c:v>
                  </c:pt>
                  <c:pt idx="6">
                    <c:v>Explanation of Issues</c:v>
                  </c:pt>
                  <c:pt idx="7">
                    <c:v>Evidence</c:v>
                  </c:pt>
                  <c:pt idx="8">
                    <c:v> Context and Assumptions </c:v>
                  </c:pt>
                  <c:pt idx="9">
                    <c:v>Student's Position</c:v>
                  </c:pt>
                  <c:pt idx="10">
                    <c:v>Conclusions and Outcomes </c:v>
                  </c:pt>
                  <c:pt idx="11">
                    <c:v>Context and Purpose</c:v>
                  </c:pt>
                  <c:pt idx="12">
                    <c:v>Content Development</c:v>
                  </c:pt>
                  <c:pt idx="13">
                    <c:v>Genre and Conventions</c:v>
                  </c:pt>
                  <c:pt idx="14">
                    <c:v>Sources and Evidence</c:v>
                  </c:pt>
                  <c:pt idx="15">
                    <c:v>Syntax and Mechanics</c:v>
                  </c:pt>
                </c:lvl>
                <c:lvl>
                  <c:pt idx="0">
                    <c:v>Problem Solving</c:v>
                  </c:pt>
                  <c:pt idx="6">
                    <c:v>Critical Thinking</c:v>
                  </c:pt>
                  <c:pt idx="11">
                    <c:v>Written Communication</c:v>
                  </c:pt>
                </c:lvl>
              </c:multiLvlStrCache>
            </c:multiLvlStrRef>
          </c:cat>
          <c:val>
            <c:numRef>
              <c:f>'VALUE_ENG1-4_Graph'!$F$2:$F$17</c:f>
              <c:numCache>
                <c:formatCode>###0.0</c:formatCode>
                <c:ptCount val="16"/>
                <c:pt idx="0">
                  <c:v>3.08695652173913</c:v>
                </c:pt>
                <c:pt idx="1">
                  <c:v>3.326086956521739</c:v>
                </c:pt>
                <c:pt idx="2">
                  <c:v>2.978260869565217</c:v>
                </c:pt>
                <c:pt idx="3">
                  <c:v>2.630434782608696</c:v>
                </c:pt>
                <c:pt idx="4">
                  <c:v>2.91304347826087</c:v>
                </c:pt>
                <c:pt idx="5">
                  <c:v>3.217391304347826</c:v>
                </c:pt>
                <c:pt idx="6">
                  <c:v>3.5</c:v>
                </c:pt>
                <c:pt idx="7">
                  <c:v>2.478260869565217</c:v>
                </c:pt>
                <c:pt idx="8">
                  <c:v>2.521739130434782</c:v>
                </c:pt>
                <c:pt idx="9">
                  <c:v>3.021739130434783</c:v>
                </c:pt>
                <c:pt idx="10">
                  <c:v>2.978260869565217</c:v>
                </c:pt>
                <c:pt idx="11">
                  <c:v>3.239130434782608</c:v>
                </c:pt>
                <c:pt idx="12">
                  <c:v>2.91304347826087</c:v>
                </c:pt>
                <c:pt idx="13">
                  <c:v>2.608695652173913</c:v>
                </c:pt>
                <c:pt idx="14">
                  <c:v>2.782608695652173</c:v>
                </c:pt>
                <c:pt idx="15">
                  <c:v>2.695652173913033</c:v>
                </c:pt>
              </c:numCache>
            </c:numRef>
          </c:val>
        </c:ser>
        <c:dLbls>
          <c:showLegendKey val="0"/>
          <c:showVal val="0"/>
          <c:showCatName val="0"/>
          <c:showSerName val="0"/>
          <c:showPercent val="0"/>
          <c:showBubbleSize val="0"/>
        </c:dLbls>
        <c:gapWidth val="150"/>
        <c:axId val="2069075304"/>
        <c:axId val="2069552872"/>
      </c:barChart>
      <c:catAx>
        <c:axId val="2069075304"/>
        <c:scaling>
          <c:orientation val="minMax"/>
        </c:scaling>
        <c:delete val="0"/>
        <c:axPos val="b"/>
        <c:majorTickMark val="none"/>
        <c:minorTickMark val="none"/>
        <c:tickLblPos val="nextTo"/>
        <c:txPr>
          <a:bodyPr/>
          <a:lstStyle/>
          <a:p>
            <a:pPr>
              <a:defRPr sz="1400"/>
            </a:pPr>
            <a:endParaRPr lang="en-US"/>
          </a:p>
        </c:txPr>
        <c:crossAx val="2069552872"/>
        <c:crossesAt val="0.0"/>
        <c:auto val="1"/>
        <c:lblAlgn val="ctr"/>
        <c:lblOffset val="100"/>
        <c:noMultiLvlLbl val="0"/>
      </c:catAx>
      <c:valAx>
        <c:axId val="2069552872"/>
        <c:scaling>
          <c:orientation val="minMax"/>
          <c:max val="4.0"/>
          <c:min val="0.0"/>
        </c:scaling>
        <c:delete val="0"/>
        <c:axPos val="l"/>
        <c:majorGridlines/>
        <c:title>
          <c:tx>
            <c:rich>
              <a:bodyPr/>
              <a:lstStyle/>
              <a:p>
                <a:pPr>
                  <a:defRPr sz="2000"/>
                </a:pPr>
                <a:r>
                  <a:rPr lang="en-US" sz="2000"/>
                  <a:t>Rubric Level</a:t>
                </a:r>
              </a:p>
            </c:rich>
          </c:tx>
          <c:layout/>
          <c:overlay val="0"/>
        </c:title>
        <c:numFmt formatCode="###0.0" sourceLinked="1"/>
        <c:majorTickMark val="out"/>
        <c:minorTickMark val="none"/>
        <c:tickLblPos val="nextTo"/>
        <c:txPr>
          <a:bodyPr/>
          <a:lstStyle/>
          <a:p>
            <a:pPr>
              <a:defRPr sz="1800"/>
            </a:pPr>
            <a:endParaRPr lang="en-US"/>
          </a:p>
        </c:txPr>
        <c:crossAx val="2069075304"/>
        <c:crosses val="autoZero"/>
        <c:crossBetween val="between"/>
        <c:majorUnit val="1.0"/>
      </c:valAx>
    </c:plotArea>
    <c:legend>
      <c:legendPos val="r"/>
      <c:layout/>
      <c:overlay val="0"/>
      <c:txPr>
        <a:bodyPr/>
        <a:lstStyle/>
        <a:p>
          <a:pPr>
            <a:defRPr sz="18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Analysis!$AE$28</c:f>
              <c:strCache>
                <c:ptCount val="1"/>
                <c:pt idx="0">
                  <c:v>Problem definition</c:v>
                </c:pt>
              </c:strCache>
            </c:strRef>
          </c:tx>
          <c:invertIfNegative val="0"/>
          <c:cat>
            <c:strRef>
              <c:f>Analysis!$AC$29:$AD$33</c:f>
              <c:strCache>
                <c:ptCount val="5"/>
                <c:pt idx="0">
                  <c:v>Not demonstrated</c:v>
                </c:pt>
                <c:pt idx="1">
                  <c:v>Marginal</c:v>
                </c:pt>
                <c:pt idx="2">
                  <c:v>Developing</c:v>
                </c:pt>
                <c:pt idx="3">
                  <c:v>High quality</c:v>
                </c:pt>
                <c:pt idx="4">
                  <c:v>Mastered</c:v>
                </c:pt>
              </c:strCache>
            </c:strRef>
          </c:cat>
          <c:val>
            <c:numRef>
              <c:f>Analysis!$AE$29:$AE$33</c:f>
              <c:numCache>
                <c:formatCode>General</c:formatCode>
                <c:ptCount val="5"/>
                <c:pt idx="0">
                  <c:v>0.686813186813187</c:v>
                </c:pt>
                <c:pt idx="1">
                  <c:v>5.76923076923077</c:v>
                </c:pt>
                <c:pt idx="2">
                  <c:v>41.34615384615386</c:v>
                </c:pt>
                <c:pt idx="3">
                  <c:v>37.36263736263732</c:v>
                </c:pt>
                <c:pt idx="4">
                  <c:v>14.83516483516484</c:v>
                </c:pt>
              </c:numCache>
            </c:numRef>
          </c:val>
        </c:ser>
        <c:ser>
          <c:idx val="1"/>
          <c:order val="1"/>
          <c:tx>
            <c:strRef>
              <c:f>Analysis!$AF$28</c:f>
              <c:strCache>
                <c:ptCount val="1"/>
                <c:pt idx="0">
                  <c:v>Economic</c:v>
                </c:pt>
              </c:strCache>
            </c:strRef>
          </c:tx>
          <c:invertIfNegative val="0"/>
          <c:cat>
            <c:strRef>
              <c:f>Analysis!$AC$29:$AD$33</c:f>
              <c:strCache>
                <c:ptCount val="5"/>
                <c:pt idx="0">
                  <c:v>Not demonstrated</c:v>
                </c:pt>
                <c:pt idx="1">
                  <c:v>Marginal</c:v>
                </c:pt>
                <c:pt idx="2">
                  <c:v>Developing</c:v>
                </c:pt>
                <c:pt idx="3">
                  <c:v>High quality</c:v>
                </c:pt>
                <c:pt idx="4">
                  <c:v>Mastered</c:v>
                </c:pt>
              </c:strCache>
            </c:strRef>
          </c:cat>
          <c:val>
            <c:numRef>
              <c:f>Analysis!$AF$29:$AF$33</c:f>
              <c:numCache>
                <c:formatCode>General</c:formatCode>
                <c:ptCount val="5"/>
                <c:pt idx="0">
                  <c:v>3.296703296703297</c:v>
                </c:pt>
                <c:pt idx="1">
                  <c:v>5.631868131868133</c:v>
                </c:pt>
                <c:pt idx="2">
                  <c:v>27.74725274725276</c:v>
                </c:pt>
                <c:pt idx="3">
                  <c:v>44.50549450549414</c:v>
                </c:pt>
                <c:pt idx="4">
                  <c:v>18.81868131868132</c:v>
                </c:pt>
              </c:numCache>
            </c:numRef>
          </c:val>
        </c:ser>
        <c:ser>
          <c:idx val="2"/>
          <c:order val="2"/>
          <c:tx>
            <c:strRef>
              <c:f>Analysis!$AG$28</c:f>
              <c:strCache>
                <c:ptCount val="1"/>
                <c:pt idx="0">
                  <c:v>Ethical reasoning</c:v>
                </c:pt>
              </c:strCache>
            </c:strRef>
          </c:tx>
          <c:invertIfNegative val="0"/>
          <c:cat>
            <c:strRef>
              <c:f>Analysis!$AC$29:$AD$33</c:f>
              <c:strCache>
                <c:ptCount val="5"/>
                <c:pt idx="0">
                  <c:v>Not demonstrated</c:v>
                </c:pt>
                <c:pt idx="1">
                  <c:v>Marginal</c:v>
                </c:pt>
                <c:pt idx="2">
                  <c:v>Developing</c:v>
                </c:pt>
                <c:pt idx="3">
                  <c:v>High quality</c:v>
                </c:pt>
                <c:pt idx="4">
                  <c:v>Mastered</c:v>
                </c:pt>
              </c:strCache>
            </c:strRef>
          </c:cat>
          <c:val>
            <c:numRef>
              <c:f>Analysis!$AG$29:$AG$33</c:f>
              <c:numCache>
                <c:formatCode>General</c:formatCode>
                <c:ptCount val="5"/>
                <c:pt idx="0">
                  <c:v>7.417582417582405</c:v>
                </c:pt>
                <c:pt idx="1">
                  <c:v>14.6978021978022</c:v>
                </c:pt>
                <c:pt idx="2">
                  <c:v>23.62637362637362</c:v>
                </c:pt>
                <c:pt idx="3">
                  <c:v>33.37912087912087</c:v>
                </c:pt>
                <c:pt idx="4">
                  <c:v>20.87912087912088</c:v>
                </c:pt>
              </c:numCache>
            </c:numRef>
          </c:val>
        </c:ser>
        <c:dLbls>
          <c:showLegendKey val="0"/>
          <c:showVal val="0"/>
          <c:showCatName val="0"/>
          <c:showSerName val="0"/>
          <c:showPercent val="0"/>
          <c:showBubbleSize val="0"/>
        </c:dLbls>
        <c:gapWidth val="150"/>
        <c:axId val="-2027241032"/>
        <c:axId val="-2027246712"/>
      </c:barChart>
      <c:catAx>
        <c:axId val="-2027241032"/>
        <c:scaling>
          <c:orientation val="minMax"/>
        </c:scaling>
        <c:delete val="0"/>
        <c:axPos val="b"/>
        <c:majorTickMark val="out"/>
        <c:minorTickMark val="none"/>
        <c:tickLblPos val="nextTo"/>
        <c:txPr>
          <a:bodyPr/>
          <a:lstStyle/>
          <a:p>
            <a:pPr>
              <a:defRPr sz="1600"/>
            </a:pPr>
            <a:endParaRPr lang="en-US"/>
          </a:p>
        </c:txPr>
        <c:crossAx val="-2027246712"/>
        <c:crosses val="autoZero"/>
        <c:auto val="1"/>
        <c:lblAlgn val="ctr"/>
        <c:lblOffset val="100"/>
        <c:noMultiLvlLbl val="0"/>
      </c:catAx>
      <c:valAx>
        <c:axId val="-2027246712"/>
        <c:scaling>
          <c:orientation val="minMax"/>
        </c:scaling>
        <c:delete val="0"/>
        <c:axPos val="l"/>
        <c:majorGridlines/>
        <c:title>
          <c:tx>
            <c:rich>
              <a:bodyPr rot="-5400000" vert="horz"/>
              <a:lstStyle/>
              <a:p>
                <a:pPr>
                  <a:defRPr sz="1800"/>
                </a:pPr>
                <a:r>
                  <a:rPr lang="en-US" sz="1800"/>
                  <a:t>%</a:t>
                </a:r>
                <a:r>
                  <a:rPr lang="en-US" sz="1800" baseline="0"/>
                  <a:t> of students</a:t>
                </a:r>
                <a:endParaRPr lang="en-US" sz="1800"/>
              </a:p>
            </c:rich>
          </c:tx>
          <c:layout/>
          <c:overlay val="0"/>
        </c:title>
        <c:numFmt formatCode="General" sourceLinked="1"/>
        <c:majorTickMark val="out"/>
        <c:minorTickMark val="none"/>
        <c:tickLblPos val="nextTo"/>
        <c:txPr>
          <a:bodyPr/>
          <a:lstStyle/>
          <a:p>
            <a:pPr>
              <a:defRPr sz="1600"/>
            </a:pPr>
            <a:endParaRPr lang="en-US"/>
          </a:p>
        </c:txPr>
        <c:crossAx val="-2027241032"/>
        <c:crosses val="autoZero"/>
        <c:crossBetween val="between"/>
      </c:valAx>
    </c:plotArea>
    <c:legend>
      <c:legendPos val="r"/>
      <c:layout/>
      <c:overlay val="0"/>
      <c:txPr>
        <a:bodyPr/>
        <a:lstStyle/>
        <a:p>
          <a:pPr>
            <a:defRPr sz="1600"/>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a:pPr>
            <a:r>
              <a:rPr lang="en-US" sz="1400" b="1" i="0" baseline="0">
                <a:effectLst/>
              </a:rPr>
              <a:t>VALUE Rubric Mean- Engineering 1st- 4th Year </a:t>
            </a:r>
            <a:endParaRPr lang="en-US" sz="1400">
              <a:effectLst/>
            </a:endParaRPr>
          </a:p>
        </c:rich>
      </c:tx>
      <c:layout/>
      <c:overlay val="0"/>
    </c:title>
    <c:autoTitleDeleted val="0"/>
    <c:plotArea>
      <c:layout/>
      <c:barChart>
        <c:barDir val="col"/>
        <c:grouping val="clustered"/>
        <c:varyColors val="0"/>
        <c:ser>
          <c:idx val="0"/>
          <c:order val="0"/>
          <c:tx>
            <c:strRef>
              <c:f>'VALUE_ENG1-4_Graph'!$C$1</c:f>
              <c:strCache>
                <c:ptCount val="1"/>
                <c:pt idx="0">
                  <c:v>1st Year (n=214)</c:v>
                </c:pt>
              </c:strCache>
            </c:strRef>
          </c:tx>
          <c:spPr>
            <a:solidFill>
              <a:srgbClr val="FF0000"/>
            </a:solidFill>
          </c:spPr>
          <c:invertIfNegative val="0"/>
          <c:cat>
            <c:multiLvlStrRef>
              <c:f>'VALUE_ENG1-4_Graph'!$A$2:$B$17</c:f>
              <c:multiLvlStrCache>
                <c:ptCount val="16"/>
                <c:lvl>
                  <c:pt idx="0">
                    <c:v>Define Problem</c:v>
                  </c:pt>
                  <c:pt idx="1">
                    <c:v>Identify Strategies</c:v>
                  </c:pt>
                  <c:pt idx="2">
                    <c:v>Propose Solutions</c:v>
                  </c:pt>
                  <c:pt idx="3">
                    <c:v>Evaluate Solutions</c:v>
                  </c:pt>
                  <c:pt idx="4">
                    <c:v>Implement Solutions</c:v>
                  </c:pt>
                  <c:pt idx="5">
                    <c:v>Evaluate Outcomes</c:v>
                  </c:pt>
                  <c:pt idx="6">
                    <c:v>Explanation of Issues</c:v>
                  </c:pt>
                  <c:pt idx="7">
                    <c:v>Evidence</c:v>
                  </c:pt>
                  <c:pt idx="8">
                    <c:v> Context and Assumptions </c:v>
                  </c:pt>
                  <c:pt idx="9">
                    <c:v>Student's Position</c:v>
                  </c:pt>
                  <c:pt idx="10">
                    <c:v>Conclusions and Outcomes </c:v>
                  </c:pt>
                  <c:pt idx="11">
                    <c:v>Context and Purpose</c:v>
                  </c:pt>
                  <c:pt idx="12">
                    <c:v>Content Development</c:v>
                  </c:pt>
                  <c:pt idx="13">
                    <c:v>Genre and Conventions</c:v>
                  </c:pt>
                  <c:pt idx="14">
                    <c:v>Sources and Evidence</c:v>
                  </c:pt>
                  <c:pt idx="15">
                    <c:v>Syntax and Mechanics</c:v>
                  </c:pt>
                </c:lvl>
                <c:lvl>
                  <c:pt idx="0">
                    <c:v>Problem Solving</c:v>
                  </c:pt>
                  <c:pt idx="6">
                    <c:v>Critical Thinking</c:v>
                  </c:pt>
                  <c:pt idx="11">
                    <c:v>Written Communication</c:v>
                  </c:pt>
                </c:lvl>
              </c:multiLvlStrCache>
            </c:multiLvlStrRef>
          </c:cat>
          <c:val>
            <c:numRef>
              <c:f>'VALUE_ENG1-4_Graph'!$C$2:$C$17</c:f>
              <c:numCache>
                <c:formatCode>###0.0</c:formatCode>
                <c:ptCount val="16"/>
                <c:pt idx="0">
                  <c:v>1.852803738317757</c:v>
                </c:pt>
                <c:pt idx="1">
                  <c:v>2.014018691588777</c:v>
                </c:pt>
                <c:pt idx="2">
                  <c:v>2.046728971962617</c:v>
                </c:pt>
                <c:pt idx="3">
                  <c:v>1.661214953271027</c:v>
                </c:pt>
                <c:pt idx="4">
                  <c:v>1.432242990654205</c:v>
                </c:pt>
                <c:pt idx="5">
                  <c:v>1.3879</c:v>
                </c:pt>
                <c:pt idx="6">
                  <c:v>2.016355140186918</c:v>
                </c:pt>
                <c:pt idx="7">
                  <c:v>1.10981308411215</c:v>
                </c:pt>
                <c:pt idx="8">
                  <c:v>1.341121495327104</c:v>
                </c:pt>
                <c:pt idx="9">
                  <c:v>1.446261682242989</c:v>
                </c:pt>
                <c:pt idx="10">
                  <c:v>1.242990654205608</c:v>
                </c:pt>
                <c:pt idx="11">
                  <c:v>1.586448598130841</c:v>
                </c:pt>
                <c:pt idx="12">
                  <c:v>1.546728971962617</c:v>
                </c:pt>
                <c:pt idx="13">
                  <c:v>1.630841121495328</c:v>
                </c:pt>
                <c:pt idx="14">
                  <c:v>1.210280373831776</c:v>
                </c:pt>
                <c:pt idx="15">
                  <c:v>2.05373831775701</c:v>
                </c:pt>
              </c:numCache>
            </c:numRef>
          </c:val>
        </c:ser>
        <c:ser>
          <c:idx val="3"/>
          <c:order val="1"/>
          <c:tx>
            <c:strRef>
              <c:f>'VALUE_ENG1-4_Graph'!$F$1</c:f>
              <c:strCache>
                <c:ptCount val="1"/>
                <c:pt idx="0">
                  <c:v>4th Year (n= 23)</c:v>
                </c:pt>
              </c:strCache>
            </c:strRef>
          </c:tx>
          <c:spPr>
            <a:solidFill>
              <a:srgbClr val="3366FF"/>
            </a:solidFill>
          </c:spPr>
          <c:invertIfNegative val="0"/>
          <c:cat>
            <c:multiLvlStrRef>
              <c:f>'VALUE_ENG1-4_Graph'!$A$2:$B$17</c:f>
              <c:multiLvlStrCache>
                <c:ptCount val="16"/>
                <c:lvl>
                  <c:pt idx="0">
                    <c:v>Define Problem</c:v>
                  </c:pt>
                  <c:pt idx="1">
                    <c:v>Identify Strategies</c:v>
                  </c:pt>
                  <c:pt idx="2">
                    <c:v>Propose Solutions</c:v>
                  </c:pt>
                  <c:pt idx="3">
                    <c:v>Evaluate Solutions</c:v>
                  </c:pt>
                  <c:pt idx="4">
                    <c:v>Implement Solutions</c:v>
                  </c:pt>
                  <c:pt idx="5">
                    <c:v>Evaluate Outcomes</c:v>
                  </c:pt>
                  <c:pt idx="6">
                    <c:v>Explanation of Issues</c:v>
                  </c:pt>
                  <c:pt idx="7">
                    <c:v>Evidence</c:v>
                  </c:pt>
                  <c:pt idx="8">
                    <c:v> Context and Assumptions </c:v>
                  </c:pt>
                  <c:pt idx="9">
                    <c:v>Student's Position</c:v>
                  </c:pt>
                  <c:pt idx="10">
                    <c:v>Conclusions and Outcomes </c:v>
                  </c:pt>
                  <c:pt idx="11">
                    <c:v>Context and Purpose</c:v>
                  </c:pt>
                  <c:pt idx="12">
                    <c:v>Content Development</c:v>
                  </c:pt>
                  <c:pt idx="13">
                    <c:v>Genre and Conventions</c:v>
                  </c:pt>
                  <c:pt idx="14">
                    <c:v>Sources and Evidence</c:v>
                  </c:pt>
                  <c:pt idx="15">
                    <c:v>Syntax and Mechanics</c:v>
                  </c:pt>
                </c:lvl>
                <c:lvl>
                  <c:pt idx="0">
                    <c:v>Problem Solving</c:v>
                  </c:pt>
                  <c:pt idx="6">
                    <c:v>Critical Thinking</c:v>
                  </c:pt>
                  <c:pt idx="11">
                    <c:v>Written Communication</c:v>
                  </c:pt>
                </c:lvl>
              </c:multiLvlStrCache>
            </c:multiLvlStrRef>
          </c:cat>
          <c:val>
            <c:numRef>
              <c:f>'VALUE_ENG1-4_Graph'!$F$2:$F$17</c:f>
              <c:numCache>
                <c:formatCode>###0.0</c:formatCode>
                <c:ptCount val="16"/>
                <c:pt idx="0">
                  <c:v>3.08695652173913</c:v>
                </c:pt>
                <c:pt idx="1">
                  <c:v>3.326086956521739</c:v>
                </c:pt>
                <c:pt idx="2">
                  <c:v>2.978260869565217</c:v>
                </c:pt>
                <c:pt idx="3">
                  <c:v>2.630434782608696</c:v>
                </c:pt>
                <c:pt idx="4">
                  <c:v>2.91304347826087</c:v>
                </c:pt>
                <c:pt idx="5">
                  <c:v>3.217391304347826</c:v>
                </c:pt>
                <c:pt idx="6">
                  <c:v>3.5</c:v>
                </c:pt>
                <c:pt idx="7">
                  <c:v>2.478260869565217</c:v>
                </c:pt>
                <c:pt idx="8">
                  <c:v>2.521739130434782</c:v>
                </c:pt>
                <c:pt idx="9">
                  <c:v>3.021739130434783</c:v>
                </c:pt>
                <c:pt idx="10">
                  <c:v>2.978260869565217</c:v>
                </c:pt>
                <c:pt idx="11">
                  <c:v>3.239130434782608</c:v>
                </c:pt>
                <c:pt idx="12">
                  <c:v>2.91304347826087</c:v>
                </c:pt>
                <c:pt idx="13">
                  <c:v>2.608695652173913</c:v>
                </c:pt>
                <c:pt idx="14">
                  <c:v>2.782608695652173</c:v>
                </c:pt>
                <c:pt idx="15">
                  <c:v>2.695652173913024</c:v>
                </c:pt>
              </c:numCache>
            </c:numRef>
          </c:val>
        </c:ser>
        <c:dLbls>
          <c:showLegendKey val="0"/>
          <c:showVal val="0"/>
          <c:showCatName val="0"/>
          <c:showSerName val="0"/>
          <c:showPercent val="0"/>
          <c:showBubbleSize val="0"/>
        </c:dLbls>
        <c:gapWidth val="150"/>
        <c:axId val="2120162920"/>
        <c:axId val="2120165928"/>
      </c:barChart>
      <c:catAx>
        <c:axId val="2120162920"/>
        <c:scaling>
          <c:orientation val="minMax"/>
        </c:scaling>
        <c:delete val="0"/>
        <c:axPos val="b"/>
        <c:majorTickMark val="none"/>
        <c:minorTickMark val="none"/>
        <c:tickLblPos val="nextTo"/>
        <c:txPr>
          <a:bodyPr/>
          <a:lstStyle/>
          <a:p>
            <a:pPr>
              <a:defRPr sz="1400"/>
            </a:pPr>
            <a:endParaRPr lang="en-US"/>
          </a:p>
        </c:txPr>
        <c:crossAx val="2120165928"/>
        <c:crossesAt val="0.0"/>
        <c:auto val="1"/>
        <c:lblAlgn val="ctr"/>
        <c:lblOffset val="100"/>
        <c:noMultiLvlLbl val="0"/>
      </c:catAx>
      <c:valAx>
        <c:axId val="2120165928"/>
        <c:scaling>
          <c:orientation val="minMax"/>
          <c:max val="4.0"/>
          <c:min val="0.0"/>
        </c:scaling>
        <c:delete val="0"/>
        <c:axPos val="l"/>
        <c:majorGridlines/>
        <c:title>
          <c:tx>
            <c:rich>
              <a:bodyPr/>
              <a:lstStyle/>
              <a:p>
                <a:pPr>
                  <a:defRPr sz="2000"/>
                </a:pPr>
                <a:r>
                  <a:rPr lang="en-US" sz="2000"/>
                  <a:t>Rubric Level</a:t>
                </a:r>
              </a:p>
            </c:rich>
          </c:tx>
          <c:layout/>
          <c:overlay val="0"/>
        </c:title>
        <c:numFmt formatCode="###0.0" sourceLinked="1"/>
        <c:majorTickMark val="out"/>
        <c:minorTickMark val="none"/>
        <c:tickLblPos val="nextTo"/>
        <c:txPr>
          <a:bodyPr/>
          <a:lstStyle/>
          <a:p>
            <a:pPr>
              <a:defRPr sz="1800"/>
            </a:pPr>
            <a:endParaRPr lang="en-US"/>
          </a:p>
        </c:txPr>
        <c:crossAx val="2120162920"/>
        <c:crosses val="autoZero"/>
        <c:crossBetween val="between"/>
        <c:majorUnit val="1.0"/>
      </c:valAx>
    </c:plotArea>
    <c:legend>
      <c:legendPos val="r"/>
      <c:layout/>
      <c:overlay val="0"/>
      <c:txPr>
        <a:bodyPr/>
        <a:lstStyle/>
        <a:p>
          <a:pPr>
            <a:defRPr sz="1800"/>
          </a:pPr>
          <a:endParaRPr lang="en-US"/>
        </a:p>
      </c:txPr>
    </c:legend>
    <c:plotVisOnly val="1"/>
    <c:dispBlanksAs val="gap"/>
    <c:showDLblsOverMax val="0"/>
  </c:chart>
  <c:spPr>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1"/>
          <p:cNvSpPr>
            <a:spLocks noGrp="1" noRot="1" noChangeAspect="1" noChangeArrowheads="1"/>
          </p:cNvSpPr>
          <p:nvPr>
            <p:ph type="sldImg"/>
          </p:nvPr>
        </p:nvSpPr>
        <p:spPr bwMode="auto">
          <a:xfrm>
            <a:off x="1195388" y="701675"/>
            <a:ext cx="4616450" cy="3462338"/>
          </a:xfrm>
          <a:prstGeom prst="rect">
            <a:avLst/>
          </a:prstGeom>
          <a:noFill/>
          <a:ln w="9525">
            <a:noFill/>
            <a:round/>
            <a:headEnd/>
            <a:tailEnd/>
          </a:ln>
        </p:spPr>
      </p:sp>
      <p:sp>
        <p:nvSpPr>
          <p:cNvPr id="2050" name="Rectangle 2"/>
          <p:cNvSpPr>
            <a:spLocks noGrp="1" noChangeArrowheads="1"/>
          </p:cNvSpPr>
          <p:nvPr>
            <p:ph type="body"/>
          </p:nvPr>
        </p:nvSpPr>
        <p:spPr bwMode="auto">
          <a:xfrm>
            <a:off x="701614" y="4386263"/>
            <a:ext cx="5607174" cy="4154484"/>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
        <p:nvSpPr>
          <p:cNvPr id="2051" name="Rectangle 3"/>
          <p:cNvSpPr>
            <a:spLocks noGrp="1" noChangeArrowheads="1"/>
          </p:cNvSpPr>
          <p:nvPr>
            <p:ph type="hdr"/>
          </p:nvPr>
        </p:nvSpPr>
        <p:spPr bwMode="auto">
          <a:xfrm>
            <a:off x="0" y="0"/>
            <a:ext cx="3041277" cy="46063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buFont typeface="Times New Roman" pitchFamily="16" charset="0"/>
              <a:buNone/>
              <a:tabLst>
                <a:tab pos="655781" algn="l"/>
                <a:tab pos="1311562" algn="l"/>
                <a:tab pos="1967343" algn="l"/>
                <a:tab pos="2623124" algn="l"/>
              </a:tabLst>
              <a:defRPr sz="1300">
                <a:solidFill>
                  <a:srgbClr val="000000"/>
                </a:solidFill>
                <a:latin typeface="Times New Roman" pitchFamily="16" charset="0"/>
                <a:ea typeface="Bitstream Vera Sans" charset="0"/>
                <a:cs typeface="Bitstream Vera Sans" charset="0"/>
              </a:defRPr>
            </a:lvl1pPr>
          </a:lstStyle>
          <a:p>
            <a:pPr>
              <a:defRPr/>
            </a:pPr>
            <a:endParaRPr lang="en-US"/>
          </a:p>
        </p:txBody>
      </p:sp>
      <p:sp>
        <p:nvSpPr>
          <p:cNvPr id="2052" name="Rectangle 4"/>
          <p:cNvSpPr>
            <a:spLocks noGrp="1" noChangeArrowheads="1"/>
          </p:cNvSpPr>
          <p:nvPr>
            <p:ph type="dt"/>
          </p:nvPr>
        </p:nvSpPr>
        <p:spPr bwMode="auto">
          <a:xfrm>
            <a:off x="3967692" y="0"/>
            <a:ext cx="3041277" cy="46063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buFont typeface="Times New Roman" pitchFamily="16" charset="0"/>
              <a:buNone/>
              <a:tabLst>
                <a:tab pos="655781" algn="l"/>
                <a:tab pos="1311562" algn="l"/>
                <a:tab pos="1967343" algn="l"/>
                <a:tab pos="2623124" algn="l"/>
              </a:tabLst>
              <a:defRPr sz="1300">
                <a:solidFill>
                  <a:srgbClr val="000000"/>
                </a:solidFill>
                <a:latin typeface="Times New Roman" pitchFamily="16" charset="0"/>
                <a:ea typeface="Bitstream Vera Sans" charset="0"/>
                <a:cs typeface="Bitstream Vera Sans" charset="0"/>
              </a:defRPr>
            </a:lvl1pPr>
          </a:lstStyle>
          <a:p>
            <a:pPr>
              <a:defRPr/>
            </a:pPr>
            <a:endParaRPr lang="en-US"/>
          </a:p>
        </p:txBody>
      </p:sp>
      <p:sp>
        <p:nvSpPr>
          <p:cNvPr id="2053" name="Rectangle 5"/>
          <p:cNvSpPr>
            <a:spLocks noGrp="1" noChangeArrowheads="1"/>
          </p:cNvSpPr>
          <p:nvPr>
            <p:ph type="ftr"/>
          </p:nvPr>
        </p:nvSpPr>
        <p:spPr bwMode="auto">
          <a:xfrm>
            <a:off x="0" y="8773980"/>
            <a:ext cx="3041277" cy="460637"/>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5000"/>
              </a:lnSpc>
              <a:buFont typeface="Times New Roman" pitchFamily="16" charset="0"/>
              <a:buNone/>
              <a:tabLst>
                <a:tab pos="655781" algn="l"/>
                <a:tab pos="1311562" algn="l"/>
                <a:tab pos="1967343" algn="l"/>
                <a:tab pos="2623124" algn="l"/>
              </a:tabLst>
              <a:defRPr sz="1300">
                <a:solidFill>
                  <a:srgbClr val="000000"/>
                </a:solidFill>
                <a:latin typeface="Times New Roman" pitchFamily="16" charset="0"/>
                <a:ea typeface="Bitstream Vera Sans" charset="0"/>
                <a:cs typeface="Bitstream Vera Sans" charset="0"/>
              </a:defRPr>
            </a:lvl1pPr>
          </a:lstStyle>
          <a:p>
            <a:pPr>
              <a:defRPr/>
            </a:pPr>
            <a:endParaRPr lang="en-US"/>
          </a:p>
        </p:txBody>
      </p:sp>
      <p:sp>
        <p:nvSpPr>
          <p:cNvPr id="2054" name="Rectangle 6"/>
          <p:cNvSpPr>
            <a:spLocks noGrp="1" noChangeArrowheads="1"/>
          </p:cNvSpPr>
          <p:nvPr>
            <p:ph type="sldNum"/>
          </p:nvPr>
        </p:nvSpPr>
        <p:spPr bwMode="auto">
          <a:xfrm>
            <a:off x="3967692" y="8773980"/>
            <a:ext cx="3041277" cy="460637"/>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655781" algn="l"/>
                <a:tab pos="1311562" algn="l"/>
                <a:tab pos="1967343" algn="l"/>
                <a:tab pos="2623124" algn="l"/>
              </a:tabLst>
              <a:defRPr sz="1300">
                <a:solidFill>
                  <a:srgbClr val="000000"/>
                </a:solidFill>
                <a:latin typeface="Times New Roman" charset="0"/>
                <a:ea typeface="Bitstream Vera Sans" charset="0"/>
                <a:cs typeface="Bitstream Vera Sans" charset="0"/>
              </a:defRPr>
            </a:lvl1pPr>
          </a:lstStyle>
          <a:p>
            <a:pPr>
              <a:defRPr/>
            </a:pPr>
            <a:fld id="{99A49625-83B8-46BC-B172-43CB0B60A728}" type="slidenum">
              <a:rPr lang="en-US"/>
              <a:pPr>
                <a:defRPr/>
              </a:pPr>
              <a:t>‹#›</a:t>
            </a:fld>
            <a:endParaRPr lang="en-US"/>
          </a:p>
        </p:txBody>
      </p:sp>
    </p:spTree>
    <p:extLst>
      <p:ext uri="{BB962C8B-B14F-4D97-AF65-F5344CB8AC3E}">
        <p14:creationId xmlns:p14="http://schemas.microsoft.com/office/powerpoint/2010/main" val="2705320749"/>
      </p:ext>
    </p:extLst>
  </p:cSld>
  <p:clrMap bg1="lt1" tx1="dk1" bg2="lt2" tx2="dk2" accent1="accent1" accent2="accent2" accent3="accent3" accent4="accent4" accent5="accent5" accent6="accent6" hlink="hlink" folHlink="folHlink"/>
  <p:notesStyle>
    <a:lvl1pPr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1pPr>
    <a:lvl2pPr marL="742873" indent="-285721"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2pPr>
    <a:lvl3pPr marL="1142881" indent="-228576"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034" indent="-228576"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187" indent="-228576"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5763" algn="l" defTabSz="914305" rtl="0" eaLnBrk="1" latinLnBrk="0" hangingPunct="1">
      <a:defRPr sz="1200" kern="1200">
        <a:solidFill>
          <a:schemeClr val="tx1"/>
        </a:solidFill>
        <a:latin typeface="+mn-lt"/>
        <a:ea typeface="+mn-ea"/>
        <a:cs typeface="+mn-cs"/>
      </a:defRPr>
    </a:lvl6pPr>
    <a:lvl7pPr marL="2742916"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1"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6"/>
          <p:cNvSpPr>
            <a:spLocks noGrp="1" noChangeArrowheads="1"/>
          </p:cNvSpPr>
          <p:nvPr>
            <p:ph type="sldNum" sz="quarter"/>
          </p:nvPr>
        </p:nvSpPr>
        <p:spPr>
          <a:noFill/>
        </p:spPr>
        <p:txBody>
          <a:bodyPr/>
          <a:lstStyle/>
          <a:p>
            <a:fld id="{45BA5131-5686-4107-A7CD-9A2E93F4489A}" type="slidenum">
              <a:rPr lang="en-US" smtClean="0"/>
              <a:pPr/>
              <a:t>4</a:t>
            </a:fld>
            <a:endParaRPr lang="en-US" smtClean="0"/>
          </a:p>
        </p:txBody>
      </p:sp>
      <p:sp>
        <p:nvSpPr>
          <p:cNvPr id="10957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09572" name="Rectangle 2"/>
          <p:cNvSpPr>
            <a:spLocks noGrp="1" noChangeArrowheads="1"/>
          </p:cNvSpPr>
          <p:nvPr>
            <p:ph type="body" idx="1"/>
          </p:nvPr>
        </p:nvSpPr>
        <p:spPr>
          <a:xfrm>
            <a:off x="701613" y="4386262"/>
            <a:ext cx="5608607" cy="4072853"/>
          </a:xfrm>
          <a:noFill/>
          <a:ln/>
        </p:spPr>
        <p:txBody>
          <a:bodyPr wrap="none" anchor="ctr"/>
          <a:lstStyle/>
          <a:p>
            <a:endParaRPr lang="en-US" smtClean="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23</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6"/>
          <p:cNvSpPr>
            <a:spLocks noGrp="1" noChangeArrowheads="1"/>
          </p:cNvSpPr>
          <p:nvPr>
            <p:ph type="sldNum" sz="quarter"/>
          </p:nvPr>
        </p:nvSpPr>
        <p:spPr>
          <a:noFill/>
        </p:spPr>
        <p:txBody>
          <a:bodyPr/>
          <a:lstStyle/>
          <a:p>
            <a:fld id="{C558C636-C5E7-4AD5-B333-28FBA860AEB0}" type="slidenum">
              <a:rPr lang="en-US" smtClean="0"/>
              <a:pPr/>
              <a:t>24</a:t>
            </a:fld>
            <a:endParaRPr lang="en-US" smtClean="0"/>
          </a:p>
        </p:txBody>
      </p:sp>
      <p:sp>
        <p:nvSpPr>
          <p:cNvPr id="129027"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29028" name="Rectangle 2"/>
          <p:cNvSpPr>
            <a:spLocks noGrp="1" noChangeArrowheads="1"/>
          </p:cNvSpPr>
          <p:nvPr>
            <p:ph type="body" idx="1"/>
          </p:nvPr>
        </p:nvSpPr>
        <p:spPr>
          <a:xfrm>
            <a:off x="701613" y="4386263"/>
            <a:ext cx="5608607" cy="4072852"/>
          </a:xfrm>
          <a:noFill/>
          <a:ln/>
        </p:spPr>
        <p:txBody>
          <a:bodyPr wrap="none" anchor="ctr"/>
          <a:lstStyle/>
          <a:p>
            <a:r>
              <a:rPr lang="en-US" smtClean="0">
                <a:latin typeface="Times New Roman" charset="0"/>
              </a:rPr>
              <a:t>I changed performance indicators to Indicators</a:t>
            </a:r>
          </a:p>
          <a:p>
            <a:r>
              <a:rPr lang="en-US" smtClean="0">
                <a:latin typeface="Times New Roman" charset="0"/>
              </a:rPr>
              <a:t>BTW one of the critical indicators of a student’s ability to engage in Lifelong Learning is their ability to identify gaps in their knowledge and skill sets and create a plan to address them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6"/>
          <p:cNvSpPr>
            <a:spLocks noGrp="1" noChangeArrowheads="1"/>
          </p:cNvSpPr>
          <p:nvPr>
            <p:ph type="sldNum" sz="quarter"/>
          </p:nvPr>
        </p:nvSpPr>
        <p:spPr>
          <a:noFill/>
        </p:spPr>
        <p:txBody>
          <a:bodyPr/>
          <a:lstStyle/>
          <a:p>
            <a:fld id="{209979B7-4893-4B9F-9CEE-29603BD221FC}" type="slidenum">
              <a:rPr lang="en-US" smtClean="0"/>
              <a:pPr/>
              <a:t>25</a:t>
            </a:fld>
            <a:endParaRPr lang="en-US" smtClean="0"/>
          </a:p>
        </p:txBody>
      </p:sp>
      <p:sp>
        <p:nvSpPr>
          <p:cNvPr id="13005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30052" name="Rectangle 2"/>
          <p:cNvSpPr>
            <a:spLocks noGrp="1" noChangeArrowheads="1"/>
          </p:cNvSpPr>
          <p:nvPr>
            <p:ph type="body" idx="1"/>
          </p:nvPr>
        </p:nvSpPr>
        <p:spPr>
          <a:xfrm>
            <a:off x="701613" y="4386262"/>
            <a:ext cx="5608607" cy="4072853"/>
          </a:xfrm>
          <a:noFill/>
          <a:ln/>
        </p:spPr>
        <p:txBody>
          <a:bodyPr wrap="none" anchor="ctr"/>
          <a:lstStyle/>
          <a:p>
            <a:endParaRPr lang="en-US" smtClean="0">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28</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35</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6"/>
          <p:cNvSpPr>
            <a:spLocks noGrp="1" noChangeArrowheads="1"/>
          </p:cNvSpPr>
          <p:nvPr>
            <p:ph type="sldNum" sz="quarter"/>
          </p:nvPr>
        </p:nvSpPr>
        <p:spPr>
          <a:noFill/>
        </p:spPr>
        <p:txBody>
          <a:bodyPr/>
          <a:lstStyle/>
          <a:p>
            <a:pPr>
              <a:buFont typeface="Times New Roman" pitchFamily="16" charset="0"/>
              <a:buNone/>
            </a:pPr>
            <a:fld id="{5112373B-06C8-4631-8E74-6587A4646158}" type="slidenum">
              <a:rPr lang="en-US" smtClean="0">
                <a:latin typeface="Times New Roman" pitchFamily="16" charset="0"/>
              </a:rPr>
              <a:pPr>
                <a:buFont typeface="Times New Roman" pitchFamily="16" charset="0"/>
                <a:buNone/>
              </a:pPr>
              <a:t>37</a:t>
            </a:fld>
            <a:endParaRPr lang="en-US" smtClean="0">
              <a:latin typeface="Times New Roman" pitchFamily="16" charset="0"/>
            </a:endParaRPr>
          </a:p>
        </p:txBody>
      </p:sp>
      <p:sp>
        <p:nvSpPr>
          <p:cNvPr id="144387"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44388" name="Rectangle 2"/>
          <p:cNvSpPr>
            <a:spLocks noGrp="1" noChangeArrowheads="1"/>
          </p:cNvSpPr>
          <p:nvPr>
            <p:ph type="body" idx="1"/>
          </p:nvPr>
        </p:nvSpPr>
        <p:spPr>
          <a:xfrm>
            <a:off x="701614" y="4386263"/>
            <a:ext cx="5608607" cy="4072852"/>
          </a:xfrm>
          <a:noFill/>
          <a:ln/>
        </p:spPr>
        <p:txBody>
          <a:bodyPr wrap="none" anchor="ctr"/>
          <a:lstStyle/>
          <a:p>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6"/>
          <p:cNvSpPr>
            <a:spLocks noGrp="1" noChangeArrowheads="1"/>
          </p:cNvSpPr>
          <p:nvPr>
            <p:ph type="sldNum" sz="quarter"/>
          </p:nvPr>
        </p:nvSpPr>
        <p:spPr>
          <a:noFill/>
        </p:spPr>
        <p:txBody>
          <a:bodyPr/>
          <a:lstStyle/>
          <a:p>
            <a:pPr>
              <a:buFont typeface="Times New Roman" pitchFamily="16" charset="0"/>
              <a:buNone/>
            </a:pPr>
            <a:fld id="{B19760F9-A601-49D8-9ACB-C7797513D698}" type="slidenum">
              <a:rPr lang="en-US" smtClean="0">
                <a:latin typeface="Times New Roman" pitchFamily="16" charset="0"/>
              </a:rPr>
              <a:pPr>
                <a:buFont typeface="Times New Roman" pitchFamily="16" charset="0"/>
                <a:buNone/>
              </a:pPr>
              <a:t>43</a:t>
            </a:fld>
            <a:endParaRPr lang="en-US" smtClean="0">
              <a:latin typeface="Times New Roman" pitchFamily="16" charset="0"/>
            </a:endParaRPr>
          </a:p>
        </p:txBody>
      </p:sp>
      <p:sp>
        <p:nvSpPr>
          <p:cNvPr id="14541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45412" name="Rectangle 2"/>
          <p:cNvSpPr>
            <a:spLocks noGrp="1" noChangeArrowheads="1"/>
          </p:cNvSpPr>
          <p:nvPr>
            <p:ph type="body" idx="1"/>
          </p:nvPr>
        </p:nvSpPr>
        <p:spPr>
          <a:xfrm>
            <a:off x="701613" y="4386262"/>
            <a:ext cx="5608607" cy="4072853"/>
          </a:xfrm>
          <a:noFill/>
          <a:ln/>
        </p:spPr>
        <p:txBody>
          <a:bodyPr wrap="none" anchor="ct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2514" name="Rectangle 6"/>
          <p:cNvSpPr>
            <a:spLocks noGrp="1" noChangeArrowheads="1"/>
          </p:cNvSpPr>
          <p:nvPr>
            <p:ph type="sldNum" sz="quarter"/>
          </p:nvPr>
        </p:nvSpPr>
        <p:spPr>
          <a:noFill/>
        </p:spPr>
        <p:txBody>
          <a:bodyPr/>
          <a:lstStyle/>
          <a:p>
            <a:pPr>
              <a:buFont typeface="Times New Roman" pitchFamily="16" charset="0"/>
              <a:buNone/>
            </a:pPr>
            <a:fld id="{2B59B173-128A-41D6-821C-4C71D8B263B5}" type="slidenum">
              <a:rPr lang="en-US" smtClean="0">
                <a:latin typeface="Times New Roman" pitchFamily="16" charset="0"/>
              </a:rPr>
              <a:pPr>
                <a:buFont typeface="Times New Roman" pitchFamily="16" charset="0"/>
                <a:buNone/>
              </a:pPr>
              <a:t>49</a:t>
            </a:fld>
            <a:endParaRPr lang="en-US" smtClean="0">
              <a:latin typeface="Times New Roman" pitchFamily="16" charset="0"/>
            </a:endParaRPr>
          </a:p>
        </p:txBody>
      </p:sp>
      <p:sp>
        <p:nvSpPr>
          <p:cNvPr id="192515" name="Text Box 1"/>
          <p:cNvSpPr txBox="1">
            <a:spLocks noChangeArrowheads="1"/>
          </p:cNvSpPr>
          <p:nvPr/>
        </p:nvSpPr>
        <p:spPr bwMode="auto">
          <a:xfrm>
            <a:off x="3971988" y="8773981"/>
            <a:ext cx="3034118" cy="459179"/>
          </a:xfrm>
          <a:prstGeom prst="rect">
            <a:avLst/>
          </a:prstGeom>
          <a:noFill/>
          <a:ln w="9525">
            <a:noFill/>
            <a:round/>
            <a:headEnd/>
            <a:tailEnd/>
          </a:ln>
        </p:spPr>
        <p:txBody>
          <a:bodyPr lIns="81989" tIns="42633" rIns="81989" bIns="42633" anchor="b"/>
          <a:lstStyle/>
          <a:p>
            <a:pPr algn="r">
              <a:tabLst>
                <a:tab pos="659460" algn="l"/>
                <a:tab pos="1318920" algn="l"/>
                <a:tab pos="1978380" algn="l"/>
                <a:tab pos="2637839" algn="l"/>
              </a:tabLst>
            </a:pPr>
            <a:fld id="{56A32B32-1F2A-4E6A-A795-820CF7DBA386}" type="slidenum">
              <a:rPr lang="en-US" sz="1100">
                <a:solidFill>
                  <a:srgbClr val="000000"/>
                </a:solidFill>
                <a:ea typeface="Bitstream Vera Sans" charset="0"/>
                <a:cs typeface="Bitstream Vera Sans" charset="0"/>
              </a:rPr>
              <a:pPr algn="r">
                <a:tabLst>
                  <a:tab pos="659460" algn="l"/>
                  <a:tab pos="1318920" algn="l"/>
                  <a:tab pos="1978380" algn="l"/>
                  <a:tab pos="2637839" algn="l"/>
                </a:tabLst>
              </a:pPr>
              <a:t>49</a:t>
            </a:fld>
            <a:endParaRPr lang="en-US" sz="1100">
              <a:solidFill>
                <a:srgbClr val="000000"/>
              </a:solidFill>
              <a:ea typeface="Bitstream Vera Sans" charset="0"/>
              <a:cs typeface="Bitstream Vera Sans" charset="0"/>
            </a:endParaRPr>
          </a:p>
        </p:txBody>
      </p:sp>
      <p:sp>
        <p:nvSpPr>
          <p:cNvPr id="192516" name="Text Box 2"/>
          <p:cNvSpPr txBox="1">
            <a:spLocks noChangeArrowheads="1"/>
          </p:cNvSpPr>
          <p:nvPr/>
        </p:nvSpPr>
        <p:spPr bwMode="auto">
          <a:xfrm>
            <a:off x="1168400" y="692415"/>
            <a:ext cx="4673600" cy="3463528"/>
          </a:xfrm>
          <a:prstGeom prst="rect">
            <a:avLst/>
          </a:prstGeom>
          <a:solidFill>
            <a:srgbClr val="FFFFFF"/>
          </a:solidFill>
          <a:ln w="9360">
            <a:solidFill>
              <a:srgbClr val="000000"/>
            </a:solidFill>
            <a:miter lim="800000"/>
            <a:headEnd/>
            <a:tailEnd/>
          </a:ln>
        </p:spPr>
        <p:txBody>
          <a:bodyPr wrap="none" lIns="83300" tIns="41650" rIns="83300" bIns="41650" anchor="ctr"/>
          <a:lstStyle/>
          <a:p>
            <a:endParaRPr lang="en-CA">
              <a:ea typeface="Bitstream Vera Sans" charset="0"/>
              <a:cs typeface="Bitstream Vera Sans" charset="0"/>
            </a:endParaRPr>
          </a:p>
        </p:txBody>
      </p:sp>
      <p:sp>
        <p:nvSpPr>
          <p:cNvPr id="192517" name="Rectangle 3"/>
          <p:cNvSpPr>
            <a:spLocks noGrp="1" noChangeArrowheads="1"/>
          </p:cNvSpPr>
          <p:nvPr>
            <p:ph type="body"/>
          </p:nvPr>
        </p:nvSpPr>
        <p:spPr>
          <a:xfrm>
            <a:off x="933575" y="4386261"/>
            <a:ext cx="5136092" cy="4151569"/>
          </a:xfrm>
          <a:noFill/>
          <a:ln/>
        </p:spPr>
        <p:txBody>
          <a:bodyPr wrap="none" anchor="ct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52</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57</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best done</a:t>
            </a:r>
            <a:r>
              <a:rPr lang="en-US" baseline="0" dirty="0" smtClean="0"/>
              <a:t> by collaborative development by the people with an interest in the program. On the way here I had a chance to read the latest issue of Journal of Engineering Education. Often dense and not easy reading, but this issue focused on Complexities of transforming engineering education – how we can create culture of systematic improvement. One of the key conclusions was that this is not done best as a top down policy from administrators or accreditors, not by a bottom up diffusion of innovation by the innovators and “early adopters”, but rather a collective direction – where all groups agree on the key needs and identify the approach to use. </a:t>
            </a:r>
          </a:p>
          <a:p>
            <a:endParaRPr lang="en-US" baseline="0" dirty="0" smtClean="0"/>
          </a:p>
          <a:p>
            <a:r>
              <a:rPr lang="en-US" baseline="0" dirty="0" smtClean="0"/>
              <a:t>University of Michigan, top tier US research school, had a case study of their approach. Importance of local data, and collectively developing a plan that uses local strengths, policies, and resources.</a:t>
            </a:r>
          </a:p>
          <a:p>
            <a:endParaRPr lang="en-US" baseline="0" dirty="0" smtClean="0"/>
          </a:p>
          <a:p>
            <a:endParaRPr lang="en-US"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8</a:t>
            </a:fld>
            <a:endParaRPr lang="en-US"/>
          </a:p>
        </p:txBody>
      </p:sp>
    </p:spTree>
    <p:extLst>
      <p:ext uri="{BB962C8B-B14F-4D97-AF65-F5344CB8AC3E}">
        <p14:creationId xmlns:p14="http://schemas.microsoft.com/office/powerpoint/2010/main" val="1120694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63</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6"/>
          <p:cNvSpPr>
            <a:spLocks noGrp="1" noChangeArrowheads="1"/>
          </p:cNvSpPr>
          <p:nvPr>
            <p:ph type="sldNum" sz="quarter"/>
          </p:nvPr>
        </p:nvSpPr>
        <p:spPr>
          <a:noFill/>
        </p:spPr>
        <p:txBody>
          <a:bodyPr/>
          <a:lstStyle/>
          <a:p>
            <a:fld id="{209979B7-4893-4B9F-9CEE-29603BD221FC}" type="slidenum">
              <a:rPr lang="en-US" smtClean="0"/>
              <a:pPr/>
              <a:t>78</a:t>
            </a:fld>
            <a:endParaRPr lang="en-US" smtClean="0"/>
          </a:p>
        </p:txBody>
      </p:sp>
      <p:sp>
        <p:nvSpPr>
          <p:cNvPr id="13005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30052" name="Rectangle 2"/>
          <p:cNvSpPr>
            <a:spLocks noGrp="1" noChangeArrowheads="1"/>
          </p:cNvSpPr>
          <p:nvPr>
            <p:ph type="body" idx="1"/>
          </p:nvPr>
        </p:nvSpPr>
        <p:spPr>
          <a:xfrm>
            <a:off x="701613" y="4386262"/>
            <a:ext cx="5608607" cy="4072853"/>
          </a:xfrm>
          <a:noFill/>
          <a:ln/>
        </p:spPr>
        <p:txBody>
          <a:bodyPr wrap="none" anchor="ctr"/>
          <a:lstStyle/>
          <a:p>
            <a:endParaRPr lang="en-US" smtClean="0">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6"/>
          <p:cNvSpPr>
            <a:spLocks noGrp="1" noChangeArrowheads="1"/>
          </p:cNvSpPr>
          <p:nvPr>
            <p:ph type="sldNum" sz="quarter"/>
          </p:nvPr>
        </p:nvSpPr>
        <p:spPr>
          <a:noFill/>
        </p:spPr>
        <p:txBody>
          <a:bodyPr/>
          <a:lstStyle/>
          <a:p>
            <a:pPr>
              <a:buFont typeface="Times New Roman" pitchFamily="16" charset="0"/>
              <a:buNone/>
            </a:pPr>
            <a:fld id="{2E5E7A8C-DAD9-4ED9-BBAC-03F0F5EC8056}" type="slidenum">
              <a:rPr lang="en-US" smtClean="0">
                <a:latin typeface="Times New Roman" pitchFamily="16" charset="0"/>
              </a:rPr>
              <a:pPr>
                <a:buFont typeface="Times New Roman" pitchFamily="16" charset="0"/>
                <a:buNone/>
              </a:pPr>
              <a:t>93</a:t>
            </a:fld>
            <a:endParaRPr lang="en-US" smtClean="0">
              <a:latin typeface="Times New Roman" pitchFamily="16" charset="0"/>
            </a:endParaRPr>
          </a:p>
        </p:txBody>
      </p:sp>
      <p:sp>
        <p:nvSpPr>
          <p:cNvPr id="146435"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46436" name="Rectangle 2"/>
          <p:cNvSpPr>
            <a:spLocks noGrp="1" noChangeArrowheads="1"/>
          </p:cNvSpPr>
          <p:nvPr>
            <p:ph type="body" idx="1"/>
          </p:nvPr>
        </p:nvSpPr>
        <p:spPr>
          <a:xfrm>
            <a:off x="701613" y="4386263"/>
            <a:ext cx="5608607" cy="4072852"/>
          </a:xfrm>
          <a:noFill/>
          <a:ln/>
        </p:spPr>
        <p:txBody>
          <a:bodyPr wrap="none" anchor="ct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99</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6"/>
          <p:cNvSpPr>
            <a:spLocks noGrp="1" noChangeArrowheads="1"/>
          </p:cNvSpPr>
          <p:nvPr>
            <p:ph type="sldNum" sz="quarter"/>
          </p:nvPr>
        </p:nvSpPr>
        <p:spPr>
          <a:noFill/>
        </p:spPr>
        <p:txBody>
          <a:bodyPr/>
          <a:lstStyle/>
          <a:p>
            <a:pPr>
              <a:buFont typeface="Times New Roman" pitchFamily="16" charset="0"/>
              <a:buNone/>
            </a:pPr>
            <a:fld id="{5112373B-06C8-4631-8E74-6587A4646158}" type="slidenum">
              <a:rPr lang="en-US" smtClean="0">
                <a:latin typeface="Times New Roman" pitchFamily="16" charset="0"/>
              </a:rPr>
              <a:pPr>
                <a:buFont typeface="Times New Roman" pitchFamily="16" charset="0"/>
                <a:buNone/>
              </a:pPr>
              <a:t>101</a:t>
            </a:fld>
            <a:endParaRPr lang="en-US" smtClean="0">
              <a:latin typeface="Times New Roman" pitchFamily="16" charset="0"/>
            </a:endParaRPr>
          </a:p>
        </p:txBody>
      </p:sp>
      <p:sp>
        <p:nvSpPr>
          <p:cNvPr id="144387"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44388" name="Rectangle 2"/>
          <p:cNvSpPr>
            <a:spLocks noGrp="1" noChangeArrowheads="1"/>
          </p:cNvSpPr>
          <p:nvPr>
            <p:ph type="body" idx="1"/>
          </p:nvPr>
        </p:nvSpPr>
        <p:spPr>
          <a:xfrm>
            <a:off x="701614" y="4386263"/>
            <a:ext cx="5608607" cy="4072852"/>
          </a:xfrm>
          <a:noFill/>
          <a:ln/>
        </p:spPr>
        <p:txBody>
          <a:bodyPr wrap="none" anchor="ctr"/>
          <a:lstStyle/>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6"/>
          <p:cNvSpPr>
            <a:spLocks noGrp="1" noChangeArrowheads="1"/>
          </p:cNvSpPr>
          <p:nvPr>
            <p:ph type="sldNum" sz="quarter"/>
          </p:nvPr>
        </p:nvSpPr>
        <p:spPr>
          <a:noFill/>
        </p:spPr>
        <p:txBody>
          <a:bodyPr/>
          <a:lstStyle/>
          <a:p>
            <a:fld id="{E48E4FAB-CD24-448F-8743-0A56B44DB804}" type="slidenum">
              <a:rPr lang="en-US" smtClean="0"/>
              <a:pPr/>
              <a:t>103</a:t>
            </a:fld>
            <a:endParaRPr lang="en-US" smtClean="0"/>
          </a:p>
        </p:txBody>
      </p:sp>
      <p:sp>
        <p:nvSpPr>
          <p:cNvPr id="140291"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40292" name="Rectangle 2"/>
          <p:cNvSpPr>
            <a:spLocks noGrp="1" noChangeArrowheads="1"/>
          </p:cNvSpPr>
          <p:nvPr>
            <p:ph type="body" idx="1"/>
          </p:nvPr>
        </p:nvSpPr>
        <p:spPr>
          <a:xfrm>
            <a:off x="701614" y="4386263"/>
            <a:ext cx="5608607" cy="4072852"/>
          </a:xfrm>
          <a:noFill/>
          <a:ln/>
        </p:spPr>
        <p:txBody>
          <a:bodyPr wrap="none" anchor="ctr"/>
          <a:lstStyle/>
          <a:p>
            <a:endParaRPr lang="en-US" smtClean="0">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6"/>
          <p:cNvSpPr>
            <a:spLocks noGrp="1" noChangeArrowheads="1"/>
          </p:cNvSpPr>
          <p:nvPr>
            <p:ph type="sldNum" sz="quarter"/>
          </p:nvPr>
        </p:nvSpPr>
        <p:spPr>
          <a:noFill/>
        </p:spPr>
        <p:txBody>
          <a:bodyPr/>
          <a:lstStyle/>
          <a:p>
            <a:pPr>
              <a:buFont typeface="Times New Roman" pitchFamily="16" charset="0"/>
              <a:buNone/>
            </a:pPr>
            <a:fld id="{B19760F9-A601-49D8-9ACB-C7797513D698}" type="slidenum">
              <a:rPr lang="en-US" smtClean="0">
                <a:latin typeface="Times New Roman" pitchFamily="16" charset="0"/>
              </a:rPr>
              <a:pPr>
                <a:buFont typeface="Times New Roman" pitchFamily="16" charset="0"/>
                <a:buNone/>
              </a:pPr>
              <a:t>104</a:t>
            </a:fld>
            <a:endParaRPr lang="en-US" smtClean="0">
              <a:latin typeface="Times New Roman" pitchFamily="16" charset="0"/>
            </a:endParaRPr>
          </a:p>
        </p:txBody>
      </p:sp>
      <p:sp>
        <p:nvSpPr>
          <p:cNvPr id="14541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45412" name="Rectangle 2"/>
          <p:cNvSpPr>
            <a:spLocks noGrp="1" noChangeArrowheads="1"/>
          </p:cNvSpPr>
          <p:nvPr>
            <p:ph type="body" idx="1"/>
          </p:nvPr>
        </p:nvSpPr>
        <p:spPr>
          <a:xfrm>
            <a:off x="701614" y="4386263"/>
            <a:ext cx="5608607" cy="4072853"/>
          </a:xfrm>
          <a:noFill/>
          <a:ln/>
        </p:spPr>
        <p:txBody>
          <a:bodyPr wrap="none" anchor="ct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105</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115</a:t>
            </a:fld>
            <a:endParaRPr lang="en-US"/>
          </a:p>
        </p:txBody>
      </p:sp>
    </p:spTree>
    <p:extLst>
      <p:ext uri="{BB962C8B-B14F-4D97-AF65-F5344CB8AC3E}">
        <p14:creationId xmlns:p14="http://schemas.microsoft.com/office/powerpoint/2010/main" val="1117348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121</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1" dirty="0" smtClean="0">
                <a:solidFill>
                  <a:srgbClr val="DD8047"/>
                </a:solidFill>
              </a:rPr>
              <a:t>Backwards design: figure out the desired result, then work backwards</a:t>
            </a:r>
            <a:endParaRPr lang="en-US" b="1" dirty="0" smtClean="0"/>
          </a:p>
          <a:p>
            <a:endParaRPr lang="en-US"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9</a:t>
            </a:fld>
            <a:endParaRPr lang="en-US"/>
          </a:p>
        </p:txBody>
      </p:sp>
    </p:spTree>
    <p:extLst>
      <p:ext uri="{BB962C8B-B14F-4D97-AF65-F5344CB8AC3E}">
        <p14:creationId xmlns:p14="http://schemas.microsoft.com/office/powerpoint/2010/main" val="1627023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122</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123</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124</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5388" y="692150"/>
            <a:ext cx="4619625"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7BF2B6-9684-8D42-9754-E2D7D90A7ED8}" type="slidenum">
              <a:rPr lang="en-US" smtClean="0"/>
              <a:t>126</a:t>
            </a:fld>
            <a:endParaRPr lang="en-US"/>
          </a:p>
        </p:txBody>
      </p:sp>
    </p:spTree>
    <p:extLst>
      <p:ext uri="{BB962C8B-B14F-4D97-AF65-F5344CB8AC3E}">
        <p14:creationId xmlns:p14="http://schemas.microsoft.com/office/powerpoint/2010/main" val="948429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r>
              <a:rPr lang="en-US" baseline="0" dirty="0" smtClean="0"/>
              <a:t> is at:</a:t>
            </a:r>
          </a:p>
          <a:p>
            <a:endParaRPr lang="en-US" baseline="0" dirty="0" smtClean="0"/>
          </a:p>
          <a:p>
            <a:r>
              <a:rPr lang="en-US" dirty="0" smtClean="0"/>
              <a:t>https://</a:t>
            </a:r>
            <a:r>
              <a:rPr lang="en-US" dirty="0" err="1" smtClean="0"/>
              <a:t>www.youtube.com</a:t>
            </a:r>
            <a:r>
              <a:rPr lang="en-US" dirty="0" smtClean="0"/>
              <a:t>/</a:t>
            </a:r>
            <a:r>
              <a:rPr lang="en-US" dirty="0" err="1" smtClean="0"/>
              <a:t>watch?v</a:t>
            </a:r>
            <a:r>
              <a:rPr lang="en-US" dirty="0" smtClean="0"/>
              <a:t>=M66ZU2PCIcM</a:t>
            </a:r>
          </a:p>
          <a:p>
            <a:endParaRPr lang="en-US" dirty="0" smtClean="0"/>
          </a:p>
          <a:p>
            <a:r>
              <a:rPr lang="en-US" dirty="0" smtClean="0"/>
              <a:t>Start at around 0:40.</a:t>
            </a:r>
          </a:p>
          <a:p>
            <a:endParaRPr lang="en-US" dirty="0" smtClean="0"/>
          </a:p>
          <a:p>
            <a:r>
              <a:rPr lang="en-US" dirty="0" smtClean="0"/>
              <a:t>Key elements:</a:t>
            </a:r>
          </a:p>
          <a:p>
            <a:pPr marL="174056" indent="-174056">
              <a:buFontTx/>
              <a:buChar char="-"/>
            </a:pPr>
            <a:r>
              <a:rPr lang="en-US" dirty="0" smtClean="0"/>
              <a:t>Divide into small</a:t>
            </a:r>
            <a:r>
              <a:rPr lang="en-US" baseline="0" dirty="0" smtClean="0"/>
              <a:t> t</a:t>
            </a:r>
            <a:r>
              <a:rPr lang="en-US" dirty="0" smtClean="0"/>
              <a:t>eams,</a:t>
            </a:r>
            <a:r>
              <a:rPr lang="en-US" baseline="0" dirty="0" smtClean="0"/>
              <a:t> gathering information and generating multiple ideas</a:t>
            </a:r>
          </a:p>
          <a:p>
            <a:pPr marL="174056" indent="-174056">
              <a:buFontTx/>
              <a:buChar char="-"/>
            </a:pPr>
            <a:r>
              <a:rPr lang="en-US" baseline="0" dirty="0" smtClean="0"/>
              <a:t>Importance of talking to experts early – identify what is really important. Find client needs.</a:t>
            </a:r>
          </a:p>
          <a:p>
            <a:pPr marL="174056" indent="-174056">
              <a:buFontTx/>
              <a:buChar char="-"/>
            </a:pPr>
            <a:r>
              <a:rPr lang="en-US" baseline="0" dirty="0" smtClean="0"/>
              <a:t>“Designate people to make sure store owner’s perspective is represented.”</a:t>
            </a:r>
          </a:p>
          <a:p>
            <a:pPr marL="174056" indent="-174056">
              <a:buFontTx/>
              <a:buChar char="-"/>
            </a:pPr>
            <a:r>
              <a:rPr lang="en-US" baseline="0" dirty="0" smtClean="0"/>
              <a:t>Mantra for design - “One conversation at a time” Stay focused. Encourage wild ideas. Defer </a:t>
            </a:r>
            <a:r>
              <a:rPr lang="en-US" baseline="0" dirty="0" err="1" smtClean="0"/>
              <a:t>judgement</a:t>
            </a:r>
            <a:r>
              <a:rPr lang="en-US" baseline="0" dirty="0" smtClean="0"/>
              <a:t>. Build on the ideas of others.</a:t>
            </a:r>
          </a:p>
          <a:p>
            <a:pPr marL="174056" indent="-174056">
              <a:buFontTx/>
              <a:buChar char="-"/>
            </a:pPr>
            <a:r>
              <a:rPr lang="en-US" baseline="0" dirty="0" smtClean="0"/>
              <a:t>Brainstorming. Vote with post-it.</a:t>
            </a:r>
          </a:p>
          <a:p>
            <a:pPr marL="174056" indent="-174056">
              <a:buFontTx/>
              <a:buChar char="-"/>
            </a:pPr>
            <a:r>
              <a:rPr lang="en-US" baseline="0" dirty="0" err="1" smtClean="0"/>
              <a:t>Enlighted</a:t>
            </a:r>
            <a:r>
              <a:rPr lang="en-US" baseline="0" dirty="0" smtClean="0"/>
              <a:t> trial and error succeeds over the ideas of an enlightened genius.</a:t>
            </a:r>
          </a:p>
          <a:p>
            <a:pPr marL="174056" indent="-174056">
              <a:buFontTx/>
              <a:buChar char="-"/>
            </a:pPr>
            <a:r>
              <a:rPr lang="en-US" baseline="0" dirty="0" smtClean="0"/>
              <a:t>Autocratic process to set time </a:t>
            </a:r>
            <a:r>
              <a:rPr lang="en-US" baseline="0" dirty="0" err="1" smtClean="0"/>
              <a:t>contraints</a:t>
            </a:r>
            <a:r>
              <a:rPr lang="en-US" baseline="0" dirty="0" smtClean="0"/>
              <a:t>, process.</a:t>
            </a:r>
          </a:p>
          <a:p>
            <a:pPr marL="174056" indent="-174056">
              <a:buFontTx/>
              <a:buChar char="-"/>
            </a:pPr>
            <a:r>
              <a:rPr lang="en-US" baseline="0" dirty="0" smtClean="0"/>
              <a:t>Combine multiple innovative ideas.</a:t>
            </a:r>
          </a:p>
          <a:p>
            <a:pPr marL="174056" indent="-174056">
              <a:buFontTx/>
              <a:buChar char="-"/>
            </a:pPr>
            <a:r>
              <a:rPr lang="en-US" baseline="0" dirty="0" smtClean="0"/>
              <a:t>Fail often to succeed sooner</a:t>
            </a:r>
          </a:p>
          <a:p>
            <a:pPr marL="174056" indent="-174056">
              <a:buFontTx/>
              <a:buChar char="-"/>
            </a:pPr>
            <a:endParaRPr lang="en-US" baseline="0" dirty="0" smtClean="0"/>
          </a:p>
          <a:p>
            <a:pPr marL="174056" indent="-174056">
              <a:buFontTx/>
              <a:buChar char="-"/>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137</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r>
              <a:rPr lang="en-US" baseline="0" dirty="0" smtClean="0"/>
              <a:t> is at:</a:t>
            </a:r>
          </a:p>
          <a:p>
            <a:endParaRPr lang="en-US" baseline="0" dirty="0" smtClean="0"/>
          </a:p>
          <a:p>
            <a:r>
              <a:rPr lang="en-US" dirty="0" smtClean="0"/>
              <a:t>https://</a:t>
            </a:r>
            <a:r>
              <a:rPr lang="en-US" dirty="0" err="1" smtClean="0"/>
              <a:t>www.youtube.com</a:t>
            </a:r>
            <a:r>
              <a:rPr lang="en-US" dirty="0" smtClean="0"/>
              <a:t>/</a:t>
            </a:r>
            <a:r>
              <a:rPr lang="en-US" dirty="0" err="1" smtClean="0"/>
              <a:t>watch?v</a:t>
            </a:r>
            <a:r>
              <a:rPr lang="en-US" dirty="0" smtClean="0"/>
              <a:t>=M66ZU2PCIcM</a:t>
            </a:r>
          </a:p>
          <a:p>
            <a:endParaRPr lang="en-US" dirty="0" smtClean="0"/>
          </a:p>
          <a:p>
            <a:r>
              <a:rPr lang="en-US" dirty="0" smtClean="0"/>
              <a:t>Start at around 0:40.</a:t>
            </a:r>
          </a:p>
          <a:p>
            <a:endParaRPr lang="en-US" dirty="0" smtClean="0"/>
          </a:p>
          <a:p>
            <a:r>
              <a:rPr lang="en-US" dirty="0" smtClean="0"/>
              <a:t>Key elements:</a:t>
            </a:r>
          </a:p>
          <a:p>
            <a:pPr marL="174056" indent="-174056">
              <a:buFontTx/>
              <a:buChar char="-"/>
            </a:pPr>
            <a:r>
              <a:rPr lang="en-US" dirty="0" smtClean="0"/>
              <a:t>Divide into small</a:t>
            </a:r>
            <a:r>
              <a:rPr lang="en-US" baseline="0" dirty="0" smtClean="0"/>
              <a:t> t</a:t>
            </a:r>
            <a:r>
              <a:rPr lang="en-US" dirty="0" smtClean="0"/>
              <a:t>eams,</a:t>
            </a:r>
            <a:r>
              <a:rPr lang="en-US" baseline="0" dirty="0" smtClean="0"/>
              <a:t> gathering information and generating multiple ideas</a:t>
            </a:r>
          </a:p>
          <a:p>
            <a:pPr marL="174056" indent="-174056">
              <a:buFontTx/>
              <a:buChar char="-"/>
            </a:pPr>
            <a:r>
              <a:rPr lang="en-US" baseline="0" dirty="0" smtClean="0"/>
              <a:t>Importance of talking to experts early – identify what is really important. Find client needs.</a:t>
            </a:r>
          </a:p>
          <a:p>
            <a:pPr marL="174056" indent="-174056">
              <a:buFontTx/>
              <a:buChar char="-"/>
            </a:pPr>
            <a:r>
              <a:rPr lang="en-US" baseline="0" dirty="0" smtClean="0"/>
              <a:t>“Designate people to make sure store owner’s perspective is represented.”</a:t>
            </a:r>
          </a:p>
          <a:p>
            <a:pPr marL="174056" indent="-174056">
              <a:buFontTx/>
              <a:buChar char="-"/>
            </a:pPr>
            <a:r>
              <a:rPr lang="en-US" baseline="0" dirty="0" smtClean="0"/>
              <a:t>Mantra for design - “One conversation at a time” Stay focused. Encourage wild ideas. Defer </a:t>
            </a:r>
            <a:r>
              <a:rPr lang="en-US" baseline="0" dirty="0" err="1" smtClean="0"/>
              <a:t>judgement</a:t>
            </a:r>
            <a:r>
              <a:rPr lang="en-US" baseline="0" dirty="0" smtClean="0"/>
              <a:t>. Build on the ideas of others.</a:t>
            </a:r>
          </a:p>
          <a:p>
            <a:pPr marL="174056" indent="-174056">
              <a:buFontTx/>
              <a:buChar char="-"/>
            </a:pPr>
            <a:r>
              <a:rPr lang="en-US" baseline="0" dirty="0" smtClean="0"/>
              <a:t>Brainstorming. Vote with post-it.</a:t>
            </a:r>
          </a:p>
          <a:p>
            <a:pPr marL="174056" indent="-174056">
              <a:buFontTx/>
              <a:buChar char="-"/>
            </a:pPr>
            <a:r>
              <a:rPr lang="en-US" baseline="0" dirty="0" err="1" smtClean="0"/>
              <a:t>Enlighted</a:t>
            </a:r>
            <a:r>
              <a:rPr lang="en-US" baseline="0" dirty="0" smtClean="0"/>
              <a:t> trial and error succeeds over the ideas of an enlightened genius.</a:t>
            </a:r>
          </a:p>
          <a:p>
            <a:pPr marL="174056" indent="-174056">
              <a:buFontTx/>
              <a:buChar char="-"/>
            </a:pPr>
            <a:r>
              <a:rPr lang="en-US" baseline="0" dirty="0" smtClean="0"/>
              <a:t>Autocratic process to set time </a:t>
            </a:r>
            <a:r>
              <a:rPr lang="en-US" baseline="0" dirty="0" err="1" smtClean="0"/>
              <a:t>contraints</a:t>
            </a:r>
            <a:r>
              <a:rPr lang="en-US" baseline="0" dirty="0" smtClean="0"/>
              <a:t>, process.</a:t>
            </a:r>
          </a:p>
          <a:p>
            <a:pPr marL="174056" indent="-174056">
              <a:buFontTx/>
              <a:buChar char="-"/>
            </a:pPr>
            <a:r>
              <a:rPr lang="en-US" baseline="0" dirty="0" smtClean="0"/>
              <a:t>Combine multiple innovative ideas.</a:t>
            </a:r>
          </a:p>
          <a:p>
            <a:pPr marL="174056" indent="-174056">
              <a:buFontTx/>
              <a:buChar char="-"/>
            </a:pPr>
            <a:r>
              <a:rPr lang="en-US" baseline="0" dirty="0" smtClean="0"/>
              <a:t>Fail often to succeed sooner</a:t>
            </a:r>
          </a:p>
          <a:p>
            <a:pPr marL="174056" indent="-174056">
              <a:buFontTx/>
              <a:buChar char="-"/>
            </a:pPr>
            <a:endParaRPr lang="en-US" baseline="0" dirty="0" smtClean="0"/>
          </a:p>
          <a:p>
            <a:pPr marL="174056" indent="-174056">
              <a:buFontTx/>
              <a:buChar char="-"/>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138</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r>
              <a:rPr lang="en-US" baseline="0" dirty="0" smtClean="0"/>
              <a:t> is at:</a:t>
            </a:r>
          </a:p>
          <a:p>
            <a:endParaRPr lang="en-US" baseline="0" dirty="0" smtClean="0"/>
          </a:p>
          <a:p>
            <a:r>
              <a:rPr lang="en-US" dirty="0" smtClean="0"/>
              <a:t>https://</a:t>
            </a:r>
            <a:r>
              <a:rPr lang="en-US" dirty="0" err="1" smtClean="0"/>
              <a:t>www.youtube.com</a:t>
            </a:r>
            <a:r>
              <a:rPr lang="en-US" dirty="0" smtClean="0"/>
              <a:t>/</a:t>
            </a:r>
            <a:r>
              <a:rPr lang="en-US" dirty="0" err="1" smtClean="0"/>
              <a:t>watch?v</a:t>
            </a:r>
            <a:r>
              <a:rPr lang="en-US" dirty="0" smtClean="0"/>
              <a:t>=M66ZU2PCIcM</a:t>
            </a:r>
          </a:p>
          <a:p>
            <a:endParaRPr lang="en-US" dirty="0" smtClean="0"/>
          </a:p>
          <a:p>
            <a:r>
              <a:rPr lang="en-US" dirty="0" smtClean="0"/>
              <a:t>Start at around 0:40.</a:t>
            </a:r>
          </a:p>
          <a:p>
            <a:endParaRPr lang="en-US" dirty="0" smtClean="0"/>
          </a:p>
          <a:p>
            <a:r>
              <a:rPr lang="en-US" dirty="0" smtClean="0"/>
              <a:t>Key elements:</a:t>
            </a:r>
          </a:p>
          <a:p>
            <a:pPr marL="174056" indent="-174056">
              <a:buFontTx/>
              <a:buChar char="-"/>
            </a:pPr>
            <a:r>
              <a:rPr lang="en-US" dirty="0" smtClean="0"/>
              <a:t>Divide into small</a:t>
            </a:r>
            <a:r>
              <a:rPr lang="en-US" baseline="0" dirty="0" smtClean="0"/>
              <a:t> t</a:t>
            </a:r>
            <a:r>
              <a:rPr lang="en-US" dirty="0" smtClean="0"/>
              <a:t>eams,</a:t>
            </a:r>
            <a:r>
              <a:rPr lang="en-US" baseline="0" dirty="0" smtClean="0"/>
              <a:t> gathering information and generating multiple ideas</a:t>
            </a:r>
          </a:p>
          <a:p>
            <a:pPr marL="174056" indent="-174056">
              <a:buFontTx/>
              <a:buChar char="-"/>
            </a:pPr>
            <a:r>
              <a:rPr lang="en-US" baseline="0" dirty="0" smtClean="0"/>
              <a:t>Importance of talking to experts early – identify what is really important. Find client needs.</a:t>
            </a:r>
          </a:p>
          <a:p>
            <a:pPr marL="174056" indent="-174056">
              <a:buFontTx/>
              <a:buChar char="-"/>
            </a:pPr>
            <a:r>
              <a:rPr lang="en-US" baseline="0" dirty="0" smtClean="0"/>
              <a:t>“Designate people to make sure store owner’s perspective is represented.”</a:t>
            </a:r>
          </a:p>
          <a:p>
            <a:pPr marL="174056" indent="-174056">
              <a:buFontTx/>
              <a:buChar char="-"/>
            </a:pPr>
            <a:r>
              <a:rPr lang="en-US" baseline="0" dirty="0" smtClean="0"/>
              <a:t>Mantra for design - “One conversation at a time” Stay focused. Encourage wild ideas. Defer </a:t>
            </a:r>
            <a:r>
              <a:rPr lang="en-US" baseline="0" dirty="0" err="1" smtClean="0"/>
              <a:t>judgement</a:t>
            </a:r>
            <a:r>
              <a:rPr lang="en-US" baseline="0" dirty="0" smtClean="0"/>
              <a:t>. Build on the ideas of others.</a:t>
            </a:r>
          </a:p>
          <a:p>
            <a:pPr marL="174056" indent="-174056">
              <a:buFontTx/>
              <a:buChar char="-"/>
            </a:pPr>
            <a:r>
              <a:rPr lang="en-US" baseline="0" dirty="0" smtClean="0"/>
              <a:t>Brainstorming. Vote with post-it.</a:t>
            </a:r>
          </a:p>
          <a:p>
            <a:pPr marL="174056" indent="-174056">
              <a:buFontTx/>
              <a:buChar char="-"/>
            </a:pPr>
            <a:r>
              <a:rPr lang="en-US" baseline="0" dirty="0" err="1" smtClean="0"/>
              <a:t>Enlighted</a:t>
            </a:r>
            <a:r>
              <a:rPr lang="en-US" baseline="0" dirty="0" smtClean="0"/>
              <a:t> trial and error succeeds over the ideas of an enlightened genius.</a:t>
            </a:r>
          </a:p>
          <a:p>
            <a:pPr marL="174056" indent="-174056">
              <a:buFontTx/>
              <a:buChar char="-"/>
            </a:pPr>
            <a:r>
              <a:rPr lang="en-US" baseline="0" dirty="0" smtClean="0"/>
              <a:t>Autocratic process to set time </a:t>
            </a:r>
            <a:r>
              <a:rPr lang="en-US" baseline="0" dirty="0" err="1" smtClean="0"/>
              <a:t>contraints</a:t>
            </a:r>
            <a:r>
              <a:rPr lang="en-US" baseline="0" dirty="0" smtClean="0"/>
              <a:t>, process.</a:t>
            </a:r>
          </a:p>
          <a:p>
            <a:pPr marL="174056" indent="-174056">
              <a:buFontTx/>
              <a:buChar char="-"/>
            </a:pPr>
            <a:r>
              <a:rPr lang="en-US" baseline="0" dirty="0" smtClean="0"/>
              <a:t>Combine multiple innovative ideas.</a:t>
            </a:r>
          </a:p>
          <a:p>
            <a:pPr marL="174056" indent="-174056">
              <a:buFontTx/>
              <a:buChar char="-"/>
            </a:pPr>
            <a:r>
              <a:rPr lang="en-US" baseline="0" dirty="0" smtClean="0"/>
              <a:t>Fail often to succeed sooner</a:t>
            </a:r>
          </a:p>
          <a:p>
            <a:pPr marL="174056" indent="-174056">
              <a:buFontTx/>
              <a:buChar char="-"/>
            </a:pPr>
            <a:endParaRPr lang="en-US" baseline="0" dirty="0" smtClean="0"/>
          </a:p>
          <a:p>
            <a:pPr marL="174056" indent="-174056">
              <a:buFontTx/>
              <a:buChar char="-"/>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140</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CA" baseline="0" dirty="0" smtClean="0"/>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Thank you. Thanks to </a:t>
            </a:r>
            <a:r>
              <a:rPr lang="en-CA" baseline="0" dirty="0" err="1" smtClean="0"/>
              <a:t>Kumi</a:t>
            </a:r>
            <a:r>
              <a:rPr lang="en-CA" baseline="0" dirty="0" smtClean="0"/>
              <a:t> for organizing. </a:t>
            </a:r>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Enjoy coming to Vancouver - last time had a beautiful view of mountains. Would have been nice  to see beyond the next building. Campus, website.</a:t>
            </a:r>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CA" baseline="0" dirty="0" smtClean="0"/>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Looking forward to hearing other presenters and discussing efforts to improve engineering education. I doubt many of you get excited about graduate attribute reporting. However, I bet that you are interested in improving the quality of education, and that’s fundamentally what this is about. Thankfully, that’s exactly what we hear from schools across the country when we ask how they are approaching the requirements for outcomes assessment. </a:t>
            </a:r>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CA" baseline="0" dirty="0" smtClean="0"/>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Most say that they view the accreditation process as a way to help assess and improve program quality. We have to do it, so let’s do it in a way that is useful, rather than simply trying to tick boxes for an accreditation visit.</a:t>
            </a:r>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CA" baseline="0" dirty="0" smtClean="0"/>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I read that your motto here at BCIT translates to "To each their highest attainment”- I like that, and hope that translating that to action can be a goal of the symposium.</a:t>
            </a:r>
          </a:p>
        </p:txBody>
      </p:sp>
      <p:sp>
        <p:nvSpPr>
          <p:cNvPr id="4" name="Slide Number Placeholder 3"/>
          <p:cNvSpPr>
            <a:spLocks noGrp="1"/>
          </p:cNvSpPr>
          <p:nvPr>
            <p:ph type="sldNum" sz="quarter" idx="10"/>
          </p:nvPr>
        </p:nvSpPr>
        <p:spPr/>
        <p:txBody>
          <a:bodyPr/>
          <a:lstStyle/>
          <a:p>
            <a:fld id="{4A77001A-BEC7-46AF-B995-69CBBC0B2908}" type="slidenum">
              <a:rPr lang="en-CA" smtClean="0"/>
              <a:pPr/>
              <a:t>156</a:t>
            </a:fld>
            <a:endParaRPr lang="en-CA"/>
          </a:p>
        </p:txBody>
      </p:sp>
    </p:spTree>
    <p:extLst>
      <p:ext uri="{BB962C8B-B14F-4D97-AF65-F5344CB8AC3E}">
        <p14:creationId xmlns:p14="http://schemas.microsoft.com/office/powerpoint/2010/main" val="2917796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161</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5388" y="692150"/>
            <a:ext cx="4619625"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7BF2B6-9684-8D42-9754-E2D7D90A7ED8}" type="slidenum">
              <a:rPr lang="en-US" smtClean="0"/>
              <a:t>166</a:t>
            </a:fld>
            <a:endParaRPr lang="en-US"/>
          </a:p>
        </p:txBody>
      </p:sp>
    </p:spTree>
    <p:extLst>
      <p:ext uri="{BB962C8B-B14F-4D97-AF65-F5344CB8AC3E}">
        <p14:creationId xmlns:p14="http://schemas.microsoft.com/office/powerpoint/2010/main" val="94842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eaLnBrk="1" fontAlgn="auto" hangingPunct="1">
              <a:spcBef>
                <a:spcPts val="0"/>
              </a:spcBef>
              <a:spcAft>
                <a:spcPts val="0"/>
              </a:spcAft>
              <a:buClrTx/>
              <a:buSzTx/>
              <a:defRPr/>
            </a:pPr>
            <a:r>
              <a:rPr lang="en-CA" baseline="0" dirty="0" smtClean="0"/>
              <a:t>Questions often arise: what impact can all of this have? Is it worth the effort?</a:t>
            </a:r>
            <a:endParaRPr lang="en-CA" dirty="0" smtClean="0"/>
          </a:p>
          <a:p>
            <a:endParaRPr lang="en-CA" dirty="0" smtClean="0"/>
          </a:p>
          <a:p>
            <a:r>
              <a:rPr lang="en-CA" dirty="0" smtClean="0"/>
              <a:t>The largest study I’m aware of on the factors that impact learning</a:t>
            </a:r>
            <a:r>
              <a:rPr lang="en-CA" baseline="0" dirty="0" smtClean="0"/>
              <a:t> using students from kindergarten to university</a:t>
            </a:r>
            <a:endParaRPr lang="en-CA" dirty="0"/>
          </a:p>
        </p:txBody>
      </p:sp>
      <p:sp>
        <p:nvSpPr>
          <p:cNvPr id="4" name="Slide Number Placeholder 3"/>
          <p:cNvSpPr>
            <a:spLocks noGrp="1"/>
          </p:cNvSpPr>
          <p:nvPr>
            <p:ph type="sldNum" sz="quarter" idx="10"/>
          </p:nvPr>
        </p:nvSpPr>
        <p:spPr/>
        <p:txBody>
          <a:bodyPr/>
          <a:lstStyle/>
          <a:p>
            <a:fld id="{F7673EE3-AF48-4193-BDAC-EDEF37863A44}" type="slidenum">
              <a:rPr lang="en-CA" smtClean="0"/>
              <a:pPr/>
              <a:t>10</a:t>
            </a:fld>
            <a:endParaRPr lang="en-CA"/>
          </a:p>
        </p:txBody>
      </p:sp>
    </p:spTree>
    <p:extLst>
      <p:ext uri="{BB962C8B-B14F-4D97-AF65-F5344CB8AC3E}">
        <p14:creationId xmlns:p14="http://schemas.microsoft.com/office/powerpoint/2010/main" val="283036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Broadened our workshop offerings</a:t>
            </a:r>
            <a:endParaRPr lang="en-CA"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178</a:t>
            </a:fld>
            <a:endParaRPr lang="en-US"/>
          </a:p>
        </p:txBody>
      </p:sp>
    </p:spTree>
    <p:extLst>
      <p:ext uri="{BB962C8B-B14F-4D97-AF65-F5344CB8AC3E}">
        <p14:creationId xmlns:p14="http://schemas.microsoft.com/office/powerpoint/2010/main" val="1424593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What has the greatest effect on student performance?</a:t>
            </a:r>
            <a:endParaRPr lang="en-CA" dirty="0"/>
          </a:p>
        </p:txBody>
      </p:sp>
      <p:sp>
        <p:nvSpPr>
          <p:cNvPr id="4" name="Slide Number Placeholder 3"/>
          <p:cNvSpPr>
            <a:spLocks noGrp="1"/>
          </p:cNvSpPr>
          <p:nvPr>
            <p:ph type="sldNum" sz="quarter" idx="10"/>
          </p:nvPr>
        </p:nvSpPr>
        <p:spPr/>
        <p:txBody>
          <a:bodyPr/>
          <a:lstStyle/>
          <a:p>
            <a:fld id="{F7673EE3-AF48-4193-BDAC-EDEF37863A44}" type="slidenum">
              <a:rPr lang="en-CA" smtClean="0"/>
              <a:pPr/>
              <a:t>11</a:t>
            </a:fld>
            <a:endParaRPr lang="en-CA"/>
          </a:p>
        </p:txBody>
      </p:sp>
    </p:spTree>
    <p:extLst>
      <p:ext uri="{BB962C8B-B14F-4D97-AF65-F5344CB8AC3E}">
        <p14:creationId xmlns:p14="http://schemas.microsoft.com/office/powerpoint/2010/main" val="344514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6"/>
          <p:cNvSpPr>
            <a:spLocks noGrp="1" noChangeArrowheads="1"/>
          </p:cNvSpPr>
          <p:nvPr>
            <p:ph type="sldNum" sz="quarter"/>
          </p:nvPr>
        </p:nvSpPr>
        <p:spPr>
          <a:noFill/>
        </p:spPr>
        <p:txBody>
          <a:bodyPr/>
          <a:lstStyle/>
          <a:p>
            <a:pPr>
              <a:buFont typeface="Times New Roman" pitchFamily="16" charset="0"/>
              <a:buNone/>
            </a:pPr>
            <a:fld id="{338198EF-1FA5-43D7-B916-05AA38921F1C}" type="slidenum">
              <a:rPr lang="en-US" smtClean="0">
                <a:latin typeface="Times New Roman" pitchFamily="16" charset="0"/>
              </a:rPr>
              <a:pPr>
                <a:buFont typeface="Times New Roman" pitchFamily="16" charset="0"/>
                <a:buNone/>
              </a:pPr>
              <a:t>12</a:t>
            </a:fld>
            <a:endParaRPr lang="en-US" smtClean="0">
              <a:latin typeface="Times New Roman" pitchFamily="16" charset="0"/>
            </a:endParaRPr>
          </a:p>
        </p:txBody>
      </p:sp>
      <p:sp>
        <p:nvSpPr>
          <p:cNvPr id="110595"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10596" name="Rectangle 2"/>
          <p:cNvSpPr>
            <a:spLocks noGrp="1" noChangeArrowheads="1"/>
          </p:cNvSpPr>
          <p:nvPr>
            <p:ph type="body" idx="1"/>
          </p:nvPr>
        </p:nvSpPr>
        <p:spPr>
          <a:xfrm>
            <a:off x="701613" y="4386263"/>
            <a:ext cx="5608607" cy="4072852"/>
          </a:xfrm>
          <a:noFill/>
          <a:ln/>
        </p:spPr>
        <p:txBody>
          <a:bodyPr wrap="none" anchor="ct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 course’s activities tie into program’s plan by ensuring that courses</a:t>
            </a:r>
            <a:r>
              <a:rPr lang="en-CA" baseline="0" dirty="0" smtClean="0"/>
              <a:t> align with the attributes and indicators, and ensuring that data on student performance goes back to the program for program improvement.</a:t>
            </a:r>
            <a:endParaRPr lang="en-CA" dirty="0"/>
          </a:p>
        </p:txBody>
      </p:sp>
      <p:sp>
        <p:nvSpPr>
          <p:cNvPr id="4" name="Slide Number Placeholder 3"/>
          <p:cNvSpPr>
            <a:spLocks noGrp="1"/>
          </p:cNvSpPr>
          <p:nvPr>
            <p:ph type="sldNum" sz="quarter" idx="10"/>
          </p:nvPr>
        </p:nvSpPr>
        <p:spPr/>
        <p:txBody>
          <a:bodyPr/>
          <a:lstStyle/>
          <a:p>
            <a:fld id="{F7673EE3-AF48-4193-BDAC-EDEF37863A44}" type="slidenum">
              <a:rPr lang="en-CA" smtClean="0"/>
              <a:pPr/>
              <a:t>15</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21</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Engineers like structure and tools!</a:t>
            </a:r>
            <a:endParaRPr lang="en-US"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22</a:t>
            </a:fld>
            <a:endParaRPr lang="en-US"/>
          </a:p>
        </p:txBody>
      </p:sp>
    </p:spTree>
    <p:extLst>
      <p:ext uri="{BB962C8B-B14F-4D97-AF65-F5344CB8AC3E}">
        <p14:creationId xmlns:p14="http://schemas.microsoft.com/office/powerpoint/2010/main" val="40754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1"/>
            <a:ext cx="8568531" cy="1620430"/>
          </a:xfrm>
        </p:spPr>
        <p:txBody>
          <a:bodyPr/>
          <a:lstStyle/>
          <a:p>
            <a:r>
              <a:rPr lang="en-US" smtClean="0"/>
              <a:t>Click to edit Master title style</a:t>
            </a:r>
            <a:endParaRPr lang="en-CA"/>
          </a:p>
        </p:txBody>
      </p:sp>
      <p:sp>
        <p:nvSpPr>
          <p:cNvPr id="3" name="Subtitle 2"/>
          <p:cNvSpPr>
            <a:spLocks noGrp="1"/>
          </p:cNvSpPr>
          <p:nvPr>
            <p:ph type="subTitle" idx="1"/>
          </p:nvPr>
        </p:nvSpPr>
        <p:spPr>
          <a:xfrm>
            <a:off x="1512094" y="4283817"/>
            <a:ext cx="7056438" cy="1931917"/>
          </a:xfrm>
        </p:spPr>
        <p:txBody>
          <a:bodyPr/>
          <a:lstStyle>
            <a:lvl1pPr marL="0" indent="0" algn="ctr">
              <a:buNone/>
              <a:defRPr>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8EE96836-9DF4-48E2-A5EF-6CF3C8112791}" type="datetimeFigureOut">
              <a:rPr lang="en-US" smtClean="0"/>
              <a:pPr/>
              <a:t>15-04-21</a:t>
            </a:fld>
            <a:endParaRPr lang="en-US"/>
          </a:p>
        </p:txBody>
      </p:sp>
      <p:sp>
        <p:nvSpPr>
          <p:cNvPr id="5" name="Footer Placeholder 4"/>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6" name="Slide Number Placeholder 5"/>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279998712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EE96836-9DF4-48E2-A5EF-6CF3C8112791}" type="datetimeFigureOut">
              <a:rPr lang="en-US" smtClean="0"/>
              <a:pPr/>
              <a:t>15-04-21</a:t>
            </a:fld>
            <a:endParaRPr lang="en-US"/>
          </a:p>
        </p:txBody>
      </p:sp>
      <p:sp>
        <p:nvSpPr>
          <p:cNvPr id="5" name="Footer Placeholder 4"/>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6" name="Slide Number Placeholder 5"/>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89497198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99" y="334236"/>
            <a:ext cx="2500906" cy="7109944"/>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554785" y="334236"/>
            <a:ext cx="7334704" cy="71099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EE96836-9DF4-48E2-A5EF-6CF3C8112791}" type="datetimeFigureOut">
              <a:rPr lang="en-US" smtClean="0"/>
              <a:pPr/>
              <a:t>15-04-21</a:t>
            </a:fld>
            <a:endParaRPr lang="en-US"/>
          </a:p>
        </p:txBody>
      </p:sp>
      <p:sp>
        <p:nvSpPr>
          <p:cNvPr id="5" name="Footer Placeholder 4"/>
          <p:cNvSpPr>
            <a:spLocks noGrp="1"/>
          </p:cNvSpPr>
          <p:nvPr>
            <p:ph type="ftr" sz="quarter" idx="11"/>
          </p:nvPr>
        </p:nvSpPr>
        <p:spPr>
          <a:xfrm>
            <a:off x="3444214" y="7006700"/>
            <a:ext cx="3192198" cy="402483"/>
          </a:xfrm>
          <a:prstGeom prst="rect">
            <a:avLst/>
          </a:prstGeom>
        </p:spPr>
        <p:txBody>
          <a:bodyPr/>
          <a:lstStyle/>
          <a:p>
            <a:pPr>
              <a:defRPr/>
            </a:pPr>
            <a:r>
              <a:rPr lang="en-US" smtClean="0"/>
              <a:t>Engineering Graduate Attribute Development (EGAD) Project</a:t>
            </a:r>
            <a:endParaRPr lang="en-US"/>
          </a:p>
        </p:txBody>
      </p:sp>
      <p:sp>
        <p:nvSpPr>
          <p:cNvPr id="6" name="Slide Number Placeholder 5"/>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212359586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EE96836-9DF4-48E2-A5EF-6CF3C8112791}" type="datetimeFigureOut">
              <a:rPr lang="en-US" smtClean="0"/>
              <a:pPr/>
              <a:t>15-04-21</a:t>
            </a:fld>
            <a:endParaRPr lang="en-US"/>
          </a:p>
        </p:txBody>
      </p:sp>
      <p:sp>
        <p:nvSpPr>
          <p:cNvPr id="5" name="Footer Placeholder 4"/>
          <p:cNvSpPr>
            <a:spLocks noGrp="1"/>
          </p:cNvSpPr>
          <p:nvPr>
            <p:ph type="ftr" sz="quarter" idx="11"/>
          </p:nvPr>
        </p:nvSpPr>
        <p:spPr>
          <a:xfrm>
            <a:off x="3456136" y="6876181"/>
            <a:ext cx="3192198" cy="402483"/>
          </a:xfrm>
          <a:prstGeom prst="rect">
            <a:avLst/>
          </a:prstGeom>
        </p:spPr>
        <p:txBody>
          <a:bodyPr/>
          <a:lstStyle/>
          <a:p>
            <a:pPr>
              <a:defRPr/>
            </a:pPr>
            <a:r>
              <a:rPr lang="en-US" smtClean="0"/>
              <a:t>Engineering Graduate Attribute Development (EGAD) Project</a:t>
            </a:r>
            <a:endParaRPr lang="en-US"/>
          </a:p>
        </p:txBody>
      </p:sp>
      <p:sp>
        <p:nvSpPr>
          <p:cNvPr id="6" name="Slide Number Placeholder 5"/>
          <p:cNvSpPr>
            <a:spLocks noGrp="1"/>
          </p:cNvSpPr>
          <p:nvPr>
            <p:ph type="sldNum" sz="quarter" idx="12"/>
          </p:nvPr>
        </p:nvSpPr>
        <p:spPr/>
        <p:txBody>
          <a:bodyPr/>
          <a:lstStyle/>
          <a:p>
            <a:pPr>
              <a:defRPr/>
            </a:pPr>
            <a:fld id="{8B073426-6DEB-4E18-827B-69449BFFB518}" type="slidenum">
              <a:rPr lang="en-US" smtClean="0"/>
              <a:pPr>
                <a:defRPr/>
              </a:pPr>
              <a:t>‹#›</a:t>
            </a:fld>
            <a:endParaRPr lang="en-US"/>
          </a:p>
        </p:txBody>
      </p:sp>
    </p:spTree>
    <p:extLst>
      <p:ext uri="{BB962C8B-B14F-4D97-AF65-F5344CB8AC3E}">
        <p14:creationId xmlns:p14="http://schemas.microsoft.com/office/powerpoint/2010/main" val="9201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3"/>
            <a:ext cx="8568531" cy="1501435"/>
          </a:xfrm>
        </p:spPr>
        <p:txBody>
          <a:bodyPr anchor="t"/>
          <a:lstStyle>
            <a:lvl1pPr algn="l">
              <a:defRPr sz="4400" b="1" cap="all"/>
            </a:lvl1pPr>
          </a:lstStyle>
          <a:p>
            <a:r>
              <a:rPr lang="en-US" smtClean="0"/>
              <a:t>Click to edit Master title style</a:t>
            </a:r>
            <a:endParaRPr lang="en-CA"/>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200">
                <a:solidFill>
                  <a:schemeClr val="tx1">
                    <a:tint val="75000"/>
                  </a:schemeClr>
                </a:solidFill>
              </a:defRPr>
            </a:lvl1pPr>
            <a:lvl2pPr marL="503920" indent="0">
              <a:buNone/>
              <a:defRPr sz="2000">
                <a:solidFill>
                  <a:schemeClr val="tx1">
                    <a:tint val="75000"/>
                  </a:schemeClr>
                </a:solidFill>
              </a:defRPr>
            </a:lvl2pPr>
            <a:lvl3pPr marL="1007838" indent="0">
              <a:buNone/>
              <a:defRPr sz="1800">
                <a:solidFill>
                  <a:schemeClr val="tx1">
                    <a:tint val="75000"/>
                  </a:schemeClr>
                </a:solidFill>
              </a:defRPr>
            </a:lvl3pPr>
            <a:lvl4pPr marL="1511758" indent="0">
              <a:buNone/>
              <a:defRPr sz="1500">
                <a:solidFill>
                  <a:schemeClr val="tx1">
                    <a:tint val="75000"/>
                  </a:schemeClr>
                </a:solidFill>
              </a:defRPr>
            </a:lvl4pPr>
            <a:lvl5pPr marL="2015677" indent="0">
              <a:buNone/>
              <a:defRPr sz="1500">
                <a:solidFill>
                  <a:schemeClr val="tx1">
                    <a:tint val="75000"/>
                  </a:schemeClr>
                </a:solidFill>
              </a:defRPr>
            </a:lvl5pPr>
            <a:lvl6pPr marL="2519597" indent="0">
              <a:buNone/>
              <a:defRPr sz="1500">
                <a:solidFill>
                  <a:schemeClr val="tx1">
                    <a:tint val="75000"/>
                  </a:schemeClr>
                </a:solidFill>
              </a:defRPr>
            </a:lvl6pPr>
            <a:lvl7pPr marL="3023515" indent="0">
              <a:buNone/>
              <a:defRPr sz="1500">
                <a:solidFill>
                  <a:schemeClr val="tx1">
                    <a:tint val="75000"/>
                  </a:schemeClr>
                </a:solidFill>
              </a:defRPr>
            </a:lvl7pPr>
            <a:lvl8pPr marL="3527435" indent="0">
              <a:buNone/>
              <a:defRPr sz="1500">
                <a:solidFill>
                  <a:schemeClr val="tx1">
                    <a:tint val="75000"/>
                  </a:schemeClr>
                </a:solidFill>
              </a:defRPr>
            </a:lvl8pPr>
            <a:lvl9pPr marL="4031354"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E96836-9DF4-48E2-A5EF-6CF3C8112791}" type="datetimeFigureOut">
              <a:rPr lang="en-US" smtClean="0"/>
              <a:pPr/>
              <a:t>15-04-21</a:t>
            </a:fld>
            <a:endParaRPr lang="en-US"/>
          </a:p>
        </p:txBody>
      </p:sp>
      <p:sp>
        <p:nvSpPr>
          <p:cNvPr id="5" name="Footer Placeholder 4"/>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6" name="Slide Number Placeholder 5"/>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87714155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554787"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5640602"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7" name="Slide Number Placeholder 6"/>
          <p:cNvSpPr>
            <a:spLocks noGrp="1"/>
          </p:cNvSpPr>
          <p:nvPr>
            <p:ph type="sldNum" sz="quarter" idx="12"/>
          </p:nvPr>
        </p:nvSpPr>
        <p:spPr/>
        <p:txBody>
          <a:bodyPr/>
          <a:lstStyle/>
          <a:p>
            <a:pPr>
              <a:defRPr/>
            </a:pPr>
            <a:fld id="{54A74BC6-B1BB-499F-8D0A-6287499B54FE}" type="slidenum">
              <a:rPr lang="en-US" smtClean="0"/>
              <a:pPr>
                <a:defRPr/>
              </a:pPr>
              <a:t>‹#›</a:t>
            </a:fld>
            <a:endParaRPr lang="en-US"/>
          </a:p>
        </p:txBody>
      </p:sp>
    </p:spTree>
    <p:extLst>
      <p:ext uri="{BB962C8B-B14F-4D97-AF65-F5344CB8AC3E}">
        <p14:creationId xmlns:p14="http://schemas.microsoft.com/office/powerpoint/2010/main" val="280294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8EE96836-9DF4-48E2-A5EF-6CF3C8112791}" type="datetimeFigureOut">
              <a:rPr lang="en-US" smtClean="0"/>
              <a:pPr/>
              <a:t>15-04-21</a:t>
            </a:fld>
            <a:endParaRPr lang="en-US"/>
          </a:p>
        </p:txBody>
      </p:sp>
      <p:sp>
        <p:nvSpPr>
          <p:cNvPr id="8" name="Footer Placeholder 7"/>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9" name="Slide Number Placeholder 8"/>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244493732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a:xfrm>
            <a:off x="3456136" y="6804173"/>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5210314F-006B-4606-9226-2E7A2606274E}" type="slidenum">
              <a:rPr lang="en-US" smtClean="0"/>
              <a:pPr>
                <a:defRPr/>
              </a:pPr>
              <a:t>‹#›</a:t>
            </a:fld>
            <a:endParaRPr lang="en-US"/>
          </a:p>
        </p:txBody>
      </p:sp>
    </p:spTree>
    <p:extLst>
      <p:ext uri="{BB962C8B-B14F-4D97-AF65-F5344CB8AC3E}">
        <p14:creationId xmlns:p14="http://schemas.microsoft.com/office/powerpoint/2010/main" val="125090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96836-9DF4-48E2-A5EF-6CF3C8112791}" type="datetimeFigureOut">
              <a:rPr lang="en-US" smtClean="0"/>
              <a:pPr/>
              <a:t>15-04-21</a:t>
            </a:fld>
            <a:endParaRPr lang="en-US"/>
          </a:p>
        </p:txBody>
      </p:sp>
      <p:sp>
        <p:nvSpPr>
          <p:cNvPr id="3" name="Footer Placeholder 2"/>
          <p:cNvSpPr>
            <a:spLocks noGrp="1"/>
          </p:cNvSpPr>
          <p:nvPr>
            <p:ph type="ftr" sz="quarter" idx="11"/>
          </p:nvPr>
        </p:nvSpPr>
        <p:spPr>
          <a:xfrm>
            <a:off x="3456136" y="6876181"/>
            <a:ext cx="3192198" cy="402483"/>
          </a:xfrm>
          <a:prstGeom prst="rect">
            <a:avLst/>
          </a:prstGeom>
        </p:spPr>
        <p:txBody>
          <a:bodyPr/>
          <a:lstStyle/>
          <a:p>
            <a:pPr>
              <a:defRPr/>
            </a:pPr>
            <a:r>
              <a:rPr lang="en-US" smtClean="0"/>
              <a:t>Engineering Graduate Attribute Development (EGAD) Project</a:t>
            </a:r>
            <a:endParaRPr lang="en-US"/>
          </a:p>
        </p:txBody>
      </p:sp>
      <p:sp>
        <p:nvSpPr>
          <p:cNvPr id="4" name="Slide Number Placeholder 3"/>
          <p:cNvSpPr>
            <a:spLocks noGrp="1"/>
          </p:cNvSpPr>
          <p:nvPr>
            <p:ph type="sldNum" sz="quarter" idx="12"/>
          </p:nvPr>
        </p:nvSpPr>
        <p:spPr/>
        <p:txBody>
          <a:bodyPr/>
          <a:lstStyle/>
          <a:p>
            <a:pPr>
              <a:defRPr/>
            </a:pPr>
            <a:fld id="{45DB2B68-94E2-40E0-9D23-2030F7E6D724}" type="slidenum">
              <a:rPr lang="en-US" smtClean="0"/>
              <a:pPr>
                <a:defRPr/>
              </a:pPr>
              <a:t>‹#›</a:t>
            </a:fld>
            <a:endParaRPr lang="en-US"/>
          </a:p>
        </p:txBody>
      </p:sp>
    </p:spTree>
    <p:extLst>
      <p:ext uri="{BB962C8B-B14F-4D97-AF65-F5344CB8AC3E}">
        <p14:creationId xmlns:p14="http://schemas.microsoft.com/office/powerpoint/2010/main" val="3313389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3" y="300987"/>
            <a:ext cx="3316456" cy="1280945"/>
          </a:xfrm>
        </p:spPr>
        <p:txBody>
          <a:bodyPr anchor="b"/>
          <a:lstStyle>
            <a:lvl1pPr algn="l">
              <a:defRPr sz="2200" b="1"/>
            </a:lvl1pPr>
          </a:lstStyle>
          <a:p>
            <a:r>
              <a:rPr lang="en-US" smtClean="0"/>
              <a:t>Click to edit Master title style</a:t>
            </a:r>
            <a:endParaRPr lang="en-CA"/>
          </a:p>
        </p:txBody>
      </p:sp>
      <p:sp>
        <p:nvSpPr>
          <p:cNvPr id="3" name="Content Placeholder 2"/>
          <p:cNvSpPr>
            <a:spLocks noGrp="1"/>
          </p:cNvSpPr>
          <p:nvPr>
            <p:ph idx="1"/>
          </p:nvPr>
        </p:nvSpPr>
        <p:spPr>
          <a:xfrm>
            <a:off x="3941246" y="300989"/>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504033" y="1581934"/>
            <a:ext cx="3316456" cy="5171028"/>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a:xfrm>
            <a:off x="3456136" y="6876181"/>
            <a:ext cx="3192198" cy="402483"/>
          </a:xfrm>
          <a:prstGeom prst="rect">
            <a:avLst/>
          </a:prstGeom>
        </p:spPr>
        <p:txBody>
          <a:bodyPr/>
          <a:lstStyle/>
          <a:p>
            <a:pPr>
              <a:defRPr/>
            </a:pPr>
            <a:r>
              <a:rPr lang="en-US" smtClean="0"/>
              <a:t>Engineering Graduate Attribute Development (EGAD) Project</a:t>
            </a:r>
            <a:endParaRPr lang="en-US"/>
          </a:p>
        </p:txBody>
      </p:sp>
      <p:sp>
        <p:nvSpPr>
          <p:cNvPr id="7" name="Slide Number Placeholder 6"/>
          <p:cNvSpPr>
            <a:spLocks noGrp="1"/>
          </p:cNvSpPr>
          <p:nvPr>
            <p:ph type="sldNum" sz="quarter" idx="12"/>
          </p:nvPr>
        </p:nvSpPr>
        <p:spPr/>
        <p:txBody>
          <a:bodyPr/>
          <a:lstStyle/>
          <a:p>
            <a:pPr>
              <a:defRPr/>
            </a:pPr>
            <a:fld id="{2B165600-64F5-42E6-92D9-07ADA9AA68C2}" type="slidenum">
              <a:rPr lang="en-US" smtClean="0"/>
              <a:pPr>
                <a:defRPr/>
              </a:pPr>
              <a:t>‹#›</a:t>
            </a:fld>
            <a:endParaRPr lang="en-US"/>
          </a:p>
        </p:txBody>
      </p:sp>
    </p:spTree>
    <p:extLst>
      <p:ext uri="{BB962C8B-B14F-4D97-AF65-F5344CB8AC3E}">
        <p14:creationId xmlns:p14="http://schemas.microsoft.com/office/powerpoint/2010/main" val="87687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CA"/>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20" indent="0">
              <a:buNone/>
              <a:defRPr sz="3100"/>
            </a:lvl2pPr>
            <a:lvl3pPr marL="1007838" indent="0">
              <a:buNone/>
              <a:defRPr sz="2600"/>
            </a:lvl3pPr>
            <a:lvl4pPr marL="1511758" indent="0">
              <a:buNone/>
              <a:defRPr sz="2200"/>
            </a:lvl4pPr>
            <a:lvl5pPr marL="2015677" indent="0">
              <a:buNone/>
              <a:defRPr sz="2200"/>
            </a:lvl5pPr>
            <a:lvl6pPr marL="2519597" indent="0">
              <a:buNone/>
              <a:defRPr sz="2200"/>
            </a:lvl6pPr>
            <a:lvl7pPr marL="3023515" indent="0">
              <a:buNone/>
              <a:defRPr sz="2200"/>
            </a:lvl7pPr>
            <a:lvl8pPr marL="3527435" indent="0">
              <a:buNone/>
              <a:defRPr sz="2200"/>
            </a:lvl8pPr>
            <a:lvl9pPr marL="4031354" indent="0">
              <a:buNone/>
              <a:defRPr sz="2200"/>
            </a:lvl9pPr>
          </a:lstStyle>
          <a:p>
            <a:endParaRPr lang="en-CA"/>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E96836-9DF4-48E2-A5EF-6CF3C8112791}" type="datetimeFigureOut">
              <a:rPr lang="en-US" smtClean="0"/>
              <a:pPr/>
              <a:t>15-04-21</a:t>
            </a:fld>
            <a:endParaRPr lang="en-US"/>
          </a:p>
        </p:txBody>
      </p:sp>
      <p:sp>
        <p:nvSpPr>
          <p:cNvPr id="6" name="Footer Placeholder 5"/>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7" name="Slide Number Placeholder 6"/>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1112599605"/>
      </p:ext>
    </p:extLst>
  </p:cSld>
  <p:clrMapOvr>
    <a:masterClrMapping/>
  </p:clrMapOvr>
  <p:hf hd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100783" tIns="50392" rIns="100783" bIns="50392"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504031" y="1763926"/>
            <a:ext cx="9072563" cy="4989036"/>
          </a:xfrm>
          <a:prstGeom prst="rect">
            <a:avLst/>
          </a:prstGeom>
        </p:spPr>
        <p:txBody>
          <a:bodyPr vert="horz" lIns="100783" tIns="50392" rIns="100783" bIns="503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504031" y="7006700"/>
            <a:ext cx="2352146" cy="402483"/>
          </a:xfrm>
          <a:prstGeom prst="rect">
            <a:avLst/>
          </a:prstGeom>
        </p:spPr>
        <p:txBody>
          <a:bodyPr vert="horz" lIns="100783" tIns="50392" rIns="100783" bIns="50392" rtlCol="0" anchor="ctr"/>
          <a:lstStyle>
            <a:lvl1pPr algn="l">
              <a:defRPr sz="1300">
                <a:solidFill>
                  <a:schemeClr val="tx1">
                    <a:tint val="75000"/>
                  </a:schemeClr>
                </a:solidFill>
              </a:defRPr>
            </a:lvl1pPr>
          </a:lstStyle>
          <a:p>
            <a:fld id="{8EE96836-9DF4-48E2-A5EF-6CF3C8112791}" type="datetimeFigureOut">
              <a:rPr lang="en-US" smtClean="0"/>
              <a:pPr/>
              <a:t>15-04-21</a:t>
            </a:fld>
            <a:endParaRPr lang="en-US"/>
          </a:p>
        </p:txBody>
      </p:sp>
      <p:sp>
        <p:nvSpPr>
          <p:cNvPr id="6" name="Slide Number Placeholder 5"/>
          <p:cNvSpPr>
            <a:spLocks noGrp="1"/>
          </p:cNvSpPr>
          <p:nvPr>
            <p:ph type="sldNum" sz="quarter" idx="4"/>
          </p:nvPr>
        </p:nvSpPr>
        <p:spPr>
          <a:xfrm>
            <a:off x="7224448" y="7006700"/>
            <a:ext cx="2352146" cy="402483"/>
          </a:xfrm>
          <a:prstGeom prst="rect">
            <a:avLst/>
          </a:prstGeom>
        </p:spPr>
        <p:txBody>
          <a:bodyPr vert="horz" lIns="100783" tIns="50392" rIns="100783" bIns="50392" rtlCol="0" anchor="ctr"/>
          <a:lstStyle>
            <a:lvl1pPr algn="r">
              <a:defRPr sz="1300">
                <a:solidFill>
                  <a:schemeClr val="tx1">
                    <a:tint val="75000"/>
                  </a:schemeClr>
                </a:solidFill>
              </a:defRPr>
            </a:lvl1p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176631526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dt="0"/>
  <p:txStyles>
    <p:titleStyle>
      <a:lvl1pPr algn="ctr" defTabSz="1007838" rtl="0" eaLnBrk="1" latinLnBrk="0" hangingPunct="1">
        <a:spcBef>
          <a:spcPct val="0"/>
        </a:spcBef>
        <a:buNone/>
        <a:defRPr sz="4900" kern="1200">
          <a:solidFill>
            <a:schemeClr val="tx1"/>
          </a:solidFill>
          <a:latin typeface="+mj-lt"/>
          <a:ea typeface="+mj-ea"/>
          <a:cs typeface="+mj-cs"/>
        </a:defRPr>
      </a:lvl1pPr>
    </p:titleStyle>
    <p:bodyStyle>
      <a:lvl1pPr marL="377940" indent="-377940" algn="l" defTabSz="1007838"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869" indent="-314949" algn="l" defTabSz="1007838"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799" indent="-251960" algn="l" defTabSz="1007838"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71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63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55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476"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395"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314"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838" rtl="0" eaLnBrk="1" latinLnBrk="0" hangingPunct="1">
        <a:defRPr sz="2000" kern="1200">
          <a:solidFill>
            <a:schemeClr val="tx1"/>
          </a:solidFill>
          <a:latin typeface="+mn-lt"/>
          <a:ea typeface="+mn-ea"/>
          <a:cs typeface="+mn-cs"/>
        </a:defRPr>
      </a:lvl1pPr>
      <a:lvl2pPr marL="503920" algn="l" defTabSz="1007838" rtl="0" eaLnBrk="1" latinLnBrk="0" hangingPunct="1">
        <a:defRPr sz="2000" kern="1200">
          <a:solidFill>
            <a:schemeClr val="tx1"/>
          </a:solidFill>
          <a:latin typeface="+mn-lt"/>
          <a:ea typeface="+mn-ea"/>
          <a:cs typeface="+mn-cs"/>
        </a:defRPr>
      </a:lvl2pPr>
      <a:lvl3pPr marL="1007838" algn="l" defTabSz="1007838" rtl="0" eaLnBrk="1" latinLnBrk="0" hangingPunct="1">
        <a:defRPr sz="2000" kern="1200">
          <a:solidFill>
            <a:schemeClr val="tx1"/>
          </a:solidFill>
          <a:latin typeface="+mn-lt"/>
          <a:ea typeface="+mn-ea"/>
          <a:cs typeface="+mn-cs"/>
        </a:defRPr>
      </a:lvl3pPr>
      <a:lvl4pPr marL="1511758" algn="l" defTabSz="1007838" rtl="0" eaLnBrk="1" latinLnBrk="0" hangingPunct="1">
        <a:defRPr sz="2000" kern="1200">
          <a:solidFill>
            <a:schemeClr val="tx1"/>
          </a:solidFill>
          <a:latin typeface="+mn-lt"/>
          <a:ea typeface="+mn-ea"/>
          <a:cs typeface="+mn-cs"/>
        </a:defRPr>
      </a:lvl4pPr>
      <a:lvl5pPr marL="2015677" algn="l" defTabSz="1007838" rtl="0" eaLnBrk="1" latinLnBrk="0" hangingPunct="1">
        <a:defRPr sz="2000" kern="1200">
          <a:solidFill>
            <a:schemeClr val="tx1"/>
          </a:solidFill>
          <a:latin typeface="+mn-lt"/>
          <a:ea typeface="+mn-ea"/>
          <a:cs typeface="+mn-cs"/>
        </a:defRPr>
      </a:lvl5pPr>
      <a:lvl6pPr marL="2519597" algn="l" defTabSz="1007838" rtl="0" eaLnBrk="1" latinLnBrk="0" hangingPunct="1">
        <a:defRPr sz="2000" kern="1200">
          <a:solidFill>
            <a:schemeClr val="tx1"/>
          </a:solidFill>
          <a:latin typeface="+mn-lt"/>
          <a:ea typeface="+mn-ea"/>
          <a:cs typeface="+mn-cs"/>
        </a:defRPr>
      </a:lvl6pPr>
      <a:lvl7pPr marL="3023515" algn="l" defTabSz="1007838" rtl="0" eaLnBrk="1" latinLnBrk="0" hangingPunct="1">
        <a:defRPr sz="2000" kern="1200">
          <a:solidFill>
            <a:schemeClr val="tx1"/>
          </a:solidFill>
          <a:latin typeface="+mn-lt"/>
          <a:ea typeface="+mn-ea"/>
          <a:cs typeface="+mn-cs"/>
        </a:defRPr>
      </a:lvl7pPr>
      <a:lvl8pPr marL="3527435" algn="l" defTabSz="1007838" rtl="0" eaLnBrk="1" latinLnBrk="0" hangingPunct="1">
        <a:defRPr sz="2000" kern="1200">
          <a:solidFill>
            <a:schemeClr val="tx1"/>
          </a:solidFill>
          <a:latin typeface="+mn-lt"/>
          <a:ea typeface="+mn-ea"/>
          <a:cs typeface="+mn-cs"/>
        </a:defRPr>
      </a:lvl8pPr>
      <a:lvl9pPr marL="4031354" algn="l" defTabSz="100783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 Id="rId3" Type="http://schemas.openxmlformats.org/officeDocument/2006/relationships/image" Target="../media/image5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 Id="rId3" Type="http://schemas.openxmlformats.org/officeDocument/2006/relationships/hyperlink" Target="http://www.uws.edu.au/__data/assets/pdf_file/0004/182686/Diagrams_2.3_and_3.2.pdf"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71.jpeg"/><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167.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egad.engineering.queensu.c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gif"/><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microsoft.com/office/2007/relationships/hdphoto" Target="../media/hdphoto1.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UCR</a:t>
            </a:r>
            <a:endParaRPr lang="en-US" dirty="0"/>
          </a:p>
        </p:txBody>
      </p:sp>
      <p:sp>
        <p:nvSpPr>
          <p:cNvPr id="3" name="Content Placeholder 2"/>
          <p:cNvSpPr>
            <a:spLocks noGrp="1"/>
          </p:cNvSpPr>
          <p:nvPr>
            <p:ph idx="1"/>
          </p:nvPr>
        </p:nvSpPr>
        <p:spPr/>
        <p:txBody>
          <a:bodyPr>
            <a:normAutofit fontScale="92500"/>
          </a:bodyPr>
          <a:lstStyle/>
          <a:p>
            <a:r>
              <a:rPr lang="en-US" dirty="0"/>
              <a:t>indicators look a lot like Queen’s - faculty buy-in? Are the indicators the priorities of the program?</a:t>
            </a:r>
            <a:endParaRPr lang="en-CA" dirty="0"/>
          </a:p>
          <a:p>
            <a:r>
              <a:rPr lang="en-US" dirty="0" smtClean="0"/>
              <a:t>a </a:t>
            </a:r>
            <a:r>
              <a:rPr lang="en-US" dirty="0"/>
              <a:t>huge number of courses listed as assessing attributes- are they all assessing and providing information for analysis and reporting?</a:t>
            </a:r>
            <a:endParaRPr lang="en-CA" dirty="0"/>
          </a:p>
          <a:p>
            <a:r>
              <a:rPr lang="en-US" dirty="0" smtClean="0"/>
              <a:t>Primary focus should be planning assessment, working with instructors</a:t>
            </a:r>
            <a:endParaRPr lang="en-CA" dirty="0"/>
          </a:p>
          <a:p>
            <a:r>
              <a:rPr lang="en-US" dirty="0"/>
              <a:t>S</a:t>
            </a:r>
            <a:r>
              <a:rPr lang="en-US" dirty="0" smtClean="0"/>
              <a:t>tudent </a:t>
            </a:r>
            <a:r>
              <a:rPr lang="en-US" dirty="0"/>
              <a:t>survey results</a:t>
            </a:r>
            <a:endParaRPr lang="en-CA" dirty="0"/>
          </a:p>
          <a:p>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a:t>
            </a:fld>
            <a:endParaRPr lang="en-US"/>
          </a:p>
        </p:txBody>
      </p:sp>
    </p:spTree>
    <p:extLst>
      <p:ext uri="{BB962C8B-B14F-4D97-AF65-F5344CB8AC3E}">
        <p14:creationId xmlns:p14="http://schemas.microsoft.com/office/powerpoint/2010/main" val="623819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300" y="539477"/>
            <a:ext cx="8568531" cy="1476437"/>
          </a:xfrm>
        </p:spPr>
        <p:txBody>
          <a:bodyPr>
            <a:normAutofit fontScale="90000"/>
          </a:bodyPr>
          <a:lstStyle/>
          <a:p>
            <a:r>
              <a:rPr lang="en-CA" cap="none" dirty="0" smtClean="0">
                <a:solidFill>
                  <a:schemeClr val="accent3"/>
                </a:solidFill>
              </a:rPr>
              <a:t>What is the value of identifying learning outcomes/indicators?</a:t>
            </a:r>
            <a:r>
              <a:rPr lang="en-CA" cap="none" dirty="0" smtClean="0"/>
              <a:t/>
            </a:r>
            <a:br>
              <a:rPr lang="en-CA" cap="none" dirty="0" smtClean="0"/>
            </a:br>
            <a:r>
              <a:rPr lang="en-CA" cap="none" dirty="0" smtClean="0"/>
              <a:t/>
            </a:r>
            <a:br>
              <a:rPr lang="en-CA" cap="none" dirty="0" smtClean="0"/>
            </a:br>
            <a:endParaRPr lang="en-CA" cap="none" dirty="0"/>
          </a:p>
        </p:txBody>
      </p:sp>
      <p:sp>
        <p:nvSpPr>
          <p:cNvPr id="5" name="Rectangle 4"/>
          <p:cNvSpPr/>
          <p:nvPr/>
        </p:nvSpPr>
        <p:spPr>
          <a:xfrm>
            <a:off x="1" y="6372242"/>
            <a:ext cx="10100902" cy="1231831"/>
          </a:xfrm>
          <a:prstGeom prst="rect">
            <a:avLst/>
          </a:prstGeom>
        </p:spPr>
        <p:txBody>
          <a:bodyPr wrap="square" lIns="100794" tIns="50397" rIns="100794" bIns="50397">
            <a:spAutoFit/>
          </a:bodyPr>
          <a:lstStyle/>
          <a:p>
            <a:r>
              <a:rPr lang="en-CA" dirty="0"/>
              <a:t>Hattie, J. (2009). The Black Box of Tertiary Assessment: An Impending Revolution. In L. H. </a:t>
            </a:r>
          </a:p>
          <a:p>
            <a:r>
              <a:rPr lang="en-CA" dirty="0"/>
              <a:t>Meyer, S. Davidson, H. Anderson, R. Fletcher, P.M. Johnston, &amp; M. Rees (Eds.),  Tertiary Assessment &amp; Higher Education Student Outcomes: Policy, Practice &amp; Research (pp.259-275). Wellington, New Zealand: </a:t>
            </a:r>
            <a:r>
              <a:rPr lang="en-CA" dirty="0" err="1"/>
              <a:t>Ako</a:t>
            </a:r>
            <a:r>
              <a:rPr lang="en-CA" dirty="0"/>
              <a:t> </a:t>
            </a:r>
            <a:r>
              <a:rPr lang="en-CA" dirty="0" err="1"/>
              <a:t>Aotearoa</a:t>
            </a:r>
            <a:endParaRPr lang="en-CA" dirty="0"/>
          </a:p>
        </p:txBody>
      </p:sp>
      <p:sp>
        <p:nvSpPr>
          <p:cNvPr id="3" name="Rectangle 2"/>
          <p:cNvSpPr/>
          <p:nvPr/>
        </p:nvSpPr>
        <p:spPr>
          <a:xfrm>
            <a:off x="575817" y="1931917"/>
            <a:ext cx="8640960" cy="4606666"/>
          </a:xfrm>
          <a:prstGeom prst="rect">
            <a:avLst/>
          </a:prstGeom>
        </p:spPr>
        <p:txBody>
          <a:bodyPr wrap="square" lIns="100794" tIns="50397" rIns="100794" bIns="50397">
            <a:spAutoFit/>
          </a:bodyPr>
          <a:lstStyle/>
          <a:p>
            <a:r>
              <a:rPr lang="en-CA" sz="3500" b="1" dirty="0"/>
              <a:t>A study </a:t>
            </a:r>
            <a:r>
              <a:rPr lang="en-CA" sz="3500" b="1" dirty="0" smtClean="0"/>
              <a:t>synthesizing:</a:t>
            </a:r>
            <a:endParaRPr lang="en-CA" sz="3500" b="1" dirty="0"/>
          </a:p>
          <a:p>
            <a:r>
              <a:rPr lang="en-CA" sz="4900" b="1" dirty="0">
                <a:solidFill>
                  <a:srgbClr val="F79646"/>
                </a:solidFill>
              </a:rPr>
              <a:t>800</a:t>
            </a:r>
            <a:r>
              <a:rPr lang="en-CA" sz="4900" b="1" dirty="0">
                <a:solidFill>
                  <a:schemeClr val="accent2"/>
                </a:solidFill>
              </a:rPr>
              <a:t> </a:t>
            </a:r>
            <a:r>
              <a:rPr lang="en-CA" sz="3500" b="1" dirty="0"/>
              <a:t>meta-analyses</a:t>
            </a:r>
            <a:br>
              <a:rPr lang="en-CA" sz="3500" b="1" dirty="0"/>
            </a:br>
            <a:r>
              <a:rPr lang="en-CA" sz="4900" b="1" dirty="0">
                <a:solidFill>
                  <a:srgbClr val="F79646"/>
                </a:solidFill>
              </a:rPr>
              <a:t>50,000+</a:t>
            </a:r>
            <a:r>
              <a:rPr lang="en-CA" sz="3500" b="1" dirty="0"/>
              <a:t> studies </a:t>
            </a:r>
            <a:br>
              <a:rPr lang="en-CA" sz="3500" b="1" dirty="0"/>
            </a:br>
            <a:r>
              <a:rPr lang="en-CA" sz="4900" b="1" dirty="0" smtClean="0">
                <a:solidFill>
                  <a:srgbClr val="F79646"/>
                </a:solidFill>
              </a:rPr>
              <a:t>200</a:t>
            </a:r>
            <a:r>
              <a:rPr lang="en-CA" sz="4900" b="1" dirty="0">
                <a:solidFill>
                  <a:srgbClr val="F79646"/>
                </a:solidFill>
              </a:rPr>
              <a:t>+ </a:t>
            </a:r>
            <a:r>
              <a:rPr lang="en-CA" sz="3500" b="1" dirty="0">
                <a:solidFill>
                  <a:srgbClr val="F79646"/>
                </a:solidFill>
              </a:rPr>
              <a:t>million </a:t>
            </a:r>
            <a:r>
              <a:rPr lang="en-CA" sz="3500" b="1" dirty="0" smtClean="0"/>
              <a:t>students</a:t>
            </a:r>
          </a:p>
          <a:p>
            <a:endParaRPr lang="en-CA" sz="3500" b="1" dirty="0"/>
          </a:p>
          <a:p>
            <a:r>
              <a:rPr lang="en-CA" sz="3500" b="1" dirty="0"/>
              <a:t>found that explicit outcomes and </a:t>
            </a:r>
            <a:r>
              <a:rPr lang="en-CA" sz="3500" b="1" dirty="0" smtClean="0"/>
              <a:t>assessment </a:t>
            </a:r>
            <a:r>
              <a:rPr lang="en-CA" sz="3500" b="1" dirty="0"/>
              <a:t>has one of the largest effects on learning…</a:t>
            </a:r>
          </a:p>
        </p:txBody>
      </p:sp>
    </p:spTree>
    <p:extLst>
      <p:ext uri="{BB962C8B-B14F-4D97-AF65-F5344CB8AC3E}">
        <p14:creationId xmlns:p14="http://schemas.microsoft.com/office/powerpoint/2010/main" val="368461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100</a:t>
            </a:fld>
            <a:endParaRPr lang="en-US"/>
          </a:p>
        </p:txBody>
      </p:sp>
    </p:spTree>
    <p:extLst>
      <p:ext uri="{BB962C8B-B14F-4D97-AF65-F5344CB8AC3E}">
        <p14:creationId xmlns:p14="http://schemas.microsoft.com/office/powerpoint/2010/main" val="2957606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a:xfrm>
            <a:off x="468315" y="445047"/>
            <a:ext cx="9070975" cy="598487"/>
          </a:xfrm>
        </p:spPr>
        <p:txBody>
          <a:bodyPr>
            <a:normAutofit fontScale="90000"/>
          </a:bodyPr>
          <a:lstStyle/>
          <a:p>
            <a:pP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Assessment Tools</a:t>
            </a:r>
          </a:p>
        </p:txBody>
      </p:sp>
      <p:sp>
        <p:nvSpPr>
          <p:cNvPr id="52228" name="Rectangle 3"/>
          <p:cNvSpPr>
            <a:spLocks noGrp="1" noChangeArrowheads="1"/>
          </p:cNvSpPr>
          <p:nvPr>
            <p:ph idx="1"/>
          </p:nvPr>
        </p:nvSpPr>
        <p:spPr>
          <a:xfrm>
            <a:off x="539750" y="2339975"/>
            <a:ext cx="9070975" cy="4679950"/>
          </a:xfrm>
        </p:spPr>
        <p:txBody>
          <a:bodyPr>
            <a:normAutofit/>
          </a:bodyPr>
          <a:lstStyle/>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Direct measures</a:t>
            </a:r>
            <a:r>
              <a:rPr lang="en-US" dirty="0" smtClean="0"/>
              <a:t> – directly observable or measurable assessments of student learning</a:t>
            </a:r>
          </a:p>
          <a:p>
            <a:pPr marL="863422"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E.g. Student exams, reports, oral examinations, portfolios, concept inventories etc.</a:t>
            </a:r>
          </a:p>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Indirect measures</a:t>
            </a:r>
            <a:r>
              <a:rPr lang="en-US" dirty="0" smtClean="0"/>
              <a:t> – opinion or self-reports of student learning or educational experiences</a:t>
            </a:r>
          </a:p>
          <a:p>
            <a:pPr marL="863422"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E.g. grades, surveys, focus group data, graduation rates, reputation, etc.</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101</a:t>
            </a:fld>
            <a:endParaRPr lang="en-US"/>
          </a:p>
        </p:txBody>
      </p:sp>
      <p:sp>
        <p:nvSpPr>
          <p:cNvPr id="52227" name="AutoShape 2"/>
          <p:cNvSpPr>
            <a:spLocks noChangeArrowheads="1"/>
          </p:cNvSpPr>
          <p:nvPr/>
        </p:nvSpPr>
        <p:spPr bwMode="auto">
          <a:xfrm>
            <a:off x="1223888" y="1223541"/>
            <a:ext cx="7740650" cy="900112"/>
          </a:xfrm>
          <a:prstGeom prst="roundRect">
            <a:avLst>
              <a:gd name="adj" fmla="val 16667"/>
            </a:avLst>
          </a:prstGeom>
          <a:ln>
            <a:headEnd/>
            <a:tailEnd/>
          </a:ln>
        </p:spPr>
        <p:style>
          <a:lnRef idx="3">
            <a:schemeClr val="lt1"/>
          </a:lnRef>
          <a:fillRef idx="1">
            <a:schemeClr val="accent3"/>
          </a:fillRef>
          <a:effectRef idx="1">
            <a:schemeClr val="accent3"/>
          </a:effectRef>
          <a:fontRef idx="minor">
            <a:schemeClr val="lt1"/>
          </a:fontRef>
        </p:style>
        <p:txBody>
          <a:bodyPr wrap="none" lIns="89982" tIns="44991" rIns="89982" bIns="44991" anchor="ctr"/>
          <a:lstStyle/>
          <a:p>
            <a:pPr algn="ctr">
              <a:tabLst>
                <a:tab pos="723750" algn="l"/>
                <a:tab pos="1447498" algn="l"/>
                <a:tab pos="2171250" algn="l"/>
                <a:tab pos="2895000" algn="l"/>
                <a:tab pos="3618748" algn="l"/>
                <a:tab pos="4342500" algn="l"/>
                <a:tab pos="5066250" algn="l"/>
                <a:tab pos="5789999" algn="l"/>
                <a:tab pos="6513749" algn="l"/>
                <a:tab pos="7237500" algn="l"/>
              </a:tabLst>
            </a:pPr>
            <a:r>
              <a:rPr lang="en-US" sz="2400" dirty="0">
                <a:solidFill>
                  <a:srgbClr val="000000"/>
                </a:solidFill>
              </a:rPr>
              <a:t>How to measure learning against specific expectations?</a:t>
            </a:r>
          </a:p>
        </p:txBody>
      </p:sp>
    </p:spTree>
    <p:extLst>
      <p:ext uri="{BB962C8B-B14F-4D97-AF65-F5344CB8AC3E}">
        <p14:creationId xmlns:p14="http://schemas.microsoft.com/office/powerpoint/2010/main" val="385564822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22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2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to look for in assessment tools</a:t>
            </a:r>
            <a:endParaRPr lang="en-US" dirty="0"/>
          </a:p>
        </p:txBody>
      </p:sp>
      <p:sp>
        <p:nvSpPr>
          <p:cNvPr id="3" name="Content Placeholder 2"/>
          <p:cNvSpPr>
            <a:spLocks noGrp="1"/>
          </p:cNvSpPr>
          <p:nvPr>
            <p:ph idx="1"/>
          </p:nvPr>
        </p:nvSpPr>
        <p:spPr>
          <a:xfrm>
            <a:off x="287785" y="1763926"/>
            <a:ext cx="9577064" cy="4989036"/>
          </a:xfrm>
        </p:spPr>
        <p:txBody>
          <a:bodyPr>
            <a:normAutofit fontScale="92500" lnSpcReduction="20000"/>
          </a:bodyPr>
          <a:lstStyle/>
          <a:p>
            <a:pPr marL="514350" lvl="0" indent="-514350">
              <a:buFont typeface="+mj-lt"/>
              <a:buAutoNum type="arabicPeriod"/>
            </a:pPr>
            <a:r>
              <a:rPr lang="en-CA" b="1" dirty="0"/>
              <a:t>Workload: </a:t>
            </a:r>
            <a:r>
              <a:rPr lang="en-CA" dirty="0"/>
              <a:t>Results in a feasible workload for students and graders </a:t>
            </a:r>
          </a:p>
          <a:p>
            <a:pPr marL="514350" lvl="0" indent="-514350">
              <a:buFont typeface="+mj-lt"/>
              <a:buAutoNum type="arabicPeriod"/>
            </a:pPr>
            <a:r>
              <a:rPr lang="en-US" b="1" dirty="0"/>
              <a:t>Generalizability:</a:t>
            </a:r>
            <a:r>
              <a:rPr lang="en-US" dirty="0"/>
              <a:t> Results are representative of entire program/class</a:t>
            </a:r>
            <a:endParaRPr lang="en-CA" dirty="0"/>
          </a:p>
          <a:p>
            <a:pPr marL="514350" lvl="0" indent="-514350">
              <a:buFont typeface="+mj-lt"/>
              <a:buAutoNum type="arabicPeriod"/>
            </a:pPr>
            <a:r>
              <a:rPr lang="en-US" b="1" dirty="0"/>
              <a:t>Content:</a:t>
            </a:r>
            <a:r>
              <a:rPr lang="en-US" dirty="0"/>
              <a:t> The assessment tool is clearly aligned with the outcome</a:t>
            </a:r>
            <a:endParaRPr lang="en-CA" dirty="0"/>
          </a:p>
          <a:p>
            <a:pPr marL="514350" lvl="0" indent="-514350">
              <a:buFont typeface="+mj-lt"/>
              <a:buAutoNum type="arabicPeriod"/>
            </a:pPr>
            <a:r>
              <a:rPr lang="en-US" b="1" dirty="0"/>
              <a:t>Reliability:</a:t>
            </a:r>
            <a:r>
              <a:rPr lang="en-US" dirty="0"/>
              <a:t> Results will be consistent between graders, or if tested again</a:t>
            </a:r>
            <a:endParaRPr lang="en-CA" dirty="0"/>
          </a:p>
          <a:p>
            <a:pPr marL="514350" lvl="0" indent="-514350">
              <a:buFont typeface="+mj-lt"/>
              <a:buAutoNum type="arabicPeriod"/>
            </a:pPr>
            <a:r>
              <a:rPr lang="en-US" b="1" dirty="0"/>
              <a:t>Actionable: </a:t>
            </a:r>
            <a:r>
              <a:rPr lang="en-CA" dirty="0"/>
              <a:t>Provides useful information related to educational experience that can be used for course and/or program improvement </a:t>
            </a:r>
          </a:p>
          <a:p>
            <a:pPr marL="0" indent="0">
              <a:buNone/>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102</a:t>
            </a:fld>
            <a:endParaRPr lang="en-US"/>
          </a:p>
        </p:txBody>
      </p:sp>
    </p:spTree>
    <p:extLst>
      <p:ext uri="{BB962C8B-B14F-4D97-AF65-F5344CB8AC3E}">
        <p14:creationId xmlns:p14="http://schemas.microsoft.com/office/powerpoint/2010/main" val="336233095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a:xfrm>
            <a:off x="468315" y="539479"/>
            <a:ext cx="9070975" cy="598487"/>
          </a:xfrm>
        </p:spPr>
        <p:txBody>
          <a:bodyPr>
            <a:normAutofit fontScale="90000"/>
          </a:bodyPr>
          <a:lstStyle/>
          <a:p>
            <a:pP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Selecting Assessments</a:t>
            </a:r>
          </a:p>
        </p:txBody>
      </p:sp>
      <p:sp>
        <p:nvSpPr>
          <p:cNvPr id="44035" name="Rectangle 2"/>
          <p:cNvSpPr>
            <a:spLocks noGrp="1" noChangeArrowheads="1"/>
          </p:cNvSpPr>
          <p:nvPr>
            <p:ph idx="1"/>
          </p:nvPr>
        </p:nvSpPr>
        <p:spPr>
          <a:xfrm>
            <a:off x="503240" y="1331565"/>
            <a:ext cx="9070975" cy="6029325"/>
          </a:xfrm>
        </p:spPr>
        <p:txBody>
          <a:bodyPr/>
          <a:lstStyle/>
          <a:p>
            <a:pPr marL="431710"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Looking for assessments that are:</a:t>
            </a:r>
          </a:p>
          <a:p>
            <a:pPr marL="872457"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Valid</a:t>
            </a:r>
            <a:r>
              <a:rPr lang="en-US" dirty="0" smtClean="0"/>
              <a:t>: they measure what they are supposed to measure</a:t>
            </a:r>
          </a:p>
          <a:p>
            <a:pPr marL="872457"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Reliable</a:t>
            </a:r>
            <a:r>
              <a:rPr lang="en-US" dirty="0" smtClean="0"/>
              <a:t>: the results are consistent; the measurements are the same when repeated with the same subjects under the same conditions</a:t>
            </a:r>
          </a:p>
          <a:p>
            <a:pPr marL="431710"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Capitalize on what you are already doing</a:t>
            </a:r>
          </a:p>
          <a:p>
            <a:pPr marL="431710"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Look for “leading Indicators”</a:t>
            </a:r>
          </a:p>
          <a:p>
            <a:pPr marL="431710"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One approach for dealing with qualitative assessments (not the only!) is with </a:t>
            </a:r>
            <a:r>
              <a:rPr lang="en-US" b="1" dirty="0" smtClean="0"/>
              <a:t>Rubrics</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103</a:t>
            </a:fld>
            <a:endParaRPr lang="en-US"/>
          </a:p>
        </p:txBody>
      </p:sp>
    </p:spTree>
    <p:extLst>
      <p:ext uri="{BB962C8B-B14F-4D97-AF65-F5344CB8AC3E}">
        <p14:creationId xmlns:p14="http://schemas.microsoft.com/office/powerpoint/2010/main" val="155011296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1"/>
          <p:cNvSpPr>
            <a:spLocks noGrp="1" noChangeArrowheads="1"/>
          </p:cNvSpPr>
          <p:nvPr>
            <p:ph type="title"/>
          </p:nvPr>
        </p:nvSpPr>
        <p:spPr>
          <a:xfrm>
            <a:off x="468315" y="517055"/>
            <a:ext cx="9070975" cy="598487"/>
          </a:xfrm>
        </p:spPr>
        <p:txBody>
          <a:bodyPr>
            <a:normAutofit fontScale="90000"/>
          </a:bodyPr>
          <a:lstStyle/>
          <a:p>
            <a:pP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Examples of assessment </a:t>
            </a:r>
            <a:r>
              <a:rPr lang="en-US" dirty="0"/>
              <a:t>t</a:t>
            </a:r>
            <a:r>
              <a:rPr lang="en-US" dirty="0" smtClean="0"/>
              <a:t>ools</a:t>
            </a:r>
          </a:p>
        </p:txBody>
      </p:sp>
      <p:sp>
        <p:nvSpPr>
          <p:cNvPr id="53251" name="Slide Number Placeholder 4"/>
          <p:cNvSpPr>
            <a:spLocks noGrp="1"/>
          </p:cNvSpPr>
          <p:nvPr>
            <p:ph type="sldNum" sz="quarter" idx="12"/>
          </p:nvPr>
        </p:nvSpPr>
        <p:spPr>
          <a:noFill/>
        </p:spPr>
        <p:txBody>
          <a:bodyPr/>
          <a:lstStyle/>
          <a:p>
            <a:pPr>
              <a:tabLst>
                <a:tab pos="723750" algn="l"/>
                <a:tab pos="1447498" algn="l"/>
                <a:tab pos="2171250" algn="l"/>
              </a:tabLst>
            </a:pPr>
            <a:fld id="{F994F710-5151-4927-91EE-B39D00115277}" type="slidenum">
              <a:rPr lang="en-US" smtClean="0"/>
              <a:pPr>
                <a:tabLst>
                  <a:tab pos="723750" algn="l"/>
                  <a:tab pos="1447498" algn="l"/>
                  <a:tab pos="2171250" algn="l"/>
                </a:tabLst>
              </a:pPr>
              <a:t>104</a:t>
            </a:fld>
            <a:endParaRPr lang="en-US" smtClean="0"/>
          </a:p>
        </p:txBody>
      </p:sp>
      <p:grpSp>
        <p:nvGrpSpPr>
          <p:cNvPr id="2" name="Group 16"/>
          <p:cNvGrpSpPr/>
          <p:nvPr/>
        </p:nvGrpSpPr>
        <p:grpSpPr>
          <a:xfrm>
            <a:off x="360365" y="1403499"/>
            <a:ext cx="9178925" cy="5400675"/>
            <a:chOff x="360363" y="1403498"/>
            <a:chExt cx="9178925" cy="5400675"/>
          </a:xfrm>
          <a:gradFill flip="none" rotWithShape="1">
            <a:gsLst>
              <a:gs pos="0">
                <a:srgbClr val="7030A0"/>
              </a:gs>
              <a:gs pos="100000">
                <a:srgbClr val="640064"/>
              </a:gs>
            </a:gsLst>
            <a:path path="circle">
              <a:fillToRect l="50000" t="50000" r="50000" b="50000"/>
            </a:path>
            <a:tileRect/>
          </a:gradFill>
          <a:effectLst/>
        </p:grpSpPr>
        <p:sp>
          <p:nvSpPr>
            <p:cNvPr id="53253" name="AutoShape 2"/>
            <p:cNvSpPr>
              <a:spLocks noChangeArrowheads="1"/>
            </p:cNvSpPr>
            <p:nvPr/>
          </p:nvSpPr>
          <p:spPr bwMode="auto">
            <a:xfrm>
              <a:off x="360363" y="1403498"/>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Local written exam </a:t>
              </a:r>
            </a:p>
            <a:p>
              <a:pPr algn="ctr">
                <a:tabLst>
                  <a:tab pos="723750" algn="l"/>
                  <a:tab pos="1447498" algn="l"/>
                  <a:tab pos="2171250" algn="l"/>
                  <a:tab pos="2895000" algn="l"/>
                  <a:tab pos="3618748" algn="l"/>
                </a:tabLst>
              </a:pPr>
              <a:r>
                <a:rPr lang="en-US" sz="2400">
                  <a:solidFill>
                    <a:schemeClr val="bg1"/>
                  </a:solidFill>
                </a:rPr>
                <a:t>(e.g. question on final)</a:t>
              </a:r>
            </a:p>
          </p:txBody>
        </p:sp>
        <p:sp>
          <p:nvSpPr>
            <p:cNvPr id="53254" name="AutoShape 3"/>
            <p:cNvSpPr>
              <a:spLocks noChangeArrowheads="1"/>
            </p:cNvSpPr>
            <p:nvPr/>
          </p:nvSpPr>
          <p:spPr bwMode="auto">
            <a:xfrm>
              <a:off x="360363" y="2303611"/>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dirty="0">
                  <a:solidFill>
                    <a:schemeClr val="bg1"/>
                  </a:solidFill>
                </a:rPr>
                <a:t>Standardized written exam </a:t>
              </a:r>
            </a:p>
            <a:p>
              <a:pPr algn="ctr">
                <a:tabLst>
                  <a:tab pos="723750" algn="l"/>
                  <a:tab pos="1447498" algn="l"/>
                  <a:tab pos="2171250" algn="l"/>
                  <a:tab pos="2895000" algn="l"/>
                  <a:tab pos="3618748" algn="l"/>
                </a:tabLst>
              </a:pPr>
              <a:r>
                <a:rPr lang="en-US" sz="2400" dirty="0">
                  <a:solidFill>
                    <a:schemeClr val="bg1"/>
                  </a:solidFill>
                </a:rPr>
                <a:t>(e.g. Force concept inventory)</a:t>
              </a:r>
            </a:p>
          </p:txBody>
        </p:sp>
        <p:sp>
          <p:nvSpPr>
            <p:cNvPr id="53255" name="AutoShape 4"/>
            <p:cNvSpPr>
              <a:spLocks noChangeArrowheads="1"/>
            </p:cNvSpPr>
            <p:nvPr/>
          </p:nvSpPr>
          <p:spPr bwMode="auto">
            <a:xfrm>
              <a:off x="360363" y="3203723"/>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Performance appraisal</a:t>
              </a:r>
            </a:p>
            <a:p>
              <a:pPr algn="ctr">
                <a:tabLst>
                  <a:tab pos="723750" algn="l"/>
                  <a:tab pos="1447498" algn="l"/>
                  <a:tab pos="2171250" algn="l"/>
                  <a:tab pos="2895000" algn="l"/>
                  <a:tab pos="3618748" algn="l"/>
                </a:tabLst>
              </a:pPr>
              <a:r>
                <a:rPr lang="en-US" sz="2400">
                  <a:solidFill>
                    <a:schemeClr val="bg1"/>
                  </a:solidFill>
                </a:rPr>
                <a:t>(e.g. Lab skill assessment)</a:t>
              </a:r>
            </a:p>
          </p:txBody>
        </p:sp>
        <p:sp>
          <p:nvSpPr>
            <p:cNvPr id="53256" name="AutoShape 5"/>
            <p:cNvSpPr>
              <a:spLocks noChangeArrowheads="1"/>
            </p:cNvSpPr>
            <p:nvPr/>
          </p:nvSpPr>
          <p:spPr bwMode="auto">
            <a:xfrm>
              <a:off x="360363" y="4103836"/>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Simulation</a:t>
              </a:r>
            </a:p>
            <a:p>
              <a:pPr algn="ctr">
                <a:tabLst>
                  <a:tab pos="723750" algn="l"/>
                  <a:tab pos="1447498" algn="l"/>
                  <a:tab pos="2171250" algn="l"/>
                  <a:tab pos="2895000" algn="l"/>
                  <a:tab pos="3618748" algn="l"/>
                </a:tabLst>
              </a:pPr>
              <a:r>
                <a:rPr lang="en-US" sz="2400">
                  <a:solidFill>
                    <a:schemeClr val="bg1"/>
                  </a:solidFill>
                </a:rPr>
                <a:t>(e.g. Emergency simulation)</a:t>
              </a:r>
            </a:p>
          </p:txBody>
        </p:sp>
        <p:sp>
          <p:nvSpPr>
            <p:cNvPr id="53257" name="AutoShape 6"/>
            <p:cNvSpPr>
              <a:spLocks noChangeArrowheads="1"/>
            </p:cNvSpPr>
            <p:nvPr/>
          </p:nvSpPr>
          <p:spPr bwMode="auto">
            <a:xfrm>
              <a:off x="360363" y="5003948"/>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Behavioural observation</a:t>
              </a:r>
            </a:p>
            <a:p>
              <a:pPr algn="ctr">
                <a:tabLst>
                  <a:tab pos="723750" algn="l"/>
                  <a:tab pos="1447498" algn="l"/>
                  <a:tab pos="2171250" algn="l"/>
                  <a:tab pos="2895000" algn="l"/>
                  <a:tab pos="3618748" algn="l"/>
                </a:tabLst>
              </a:pPr>
              <a:r>
                <a:rPr lang="en-US" sz="2400">
                  <a:solidFill>
                    <a:schemeClr val="bg1"/>
                  </a:solidFill>
                </a:rPr>
                <a:t>(e.g. Team functioning)</a:t>
              </a:r>
            </a:p>
          </p:txBody>
        </p:sp>
        <p:sp>
          <p:nvSpPr>
            <p:cNvPr id="53258" name="AutoShape 7"/>
            <p:cNvSpPr>
              <a:spLocks noChangeArrowheads="1"/>
            </p:cNvSpPr>
            <p:nvPr/>
          </p:nvSpPr>
          <p:spPr bwMode="auto">
            <a:xfrm>
              <a:off x="5184328" y="1403573"/>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dirty="0">
                  <a:solidFill>
                    <a:schemeClr val="bg1"/>
                  </a:solidFill>
                </a:rPr>
                <a:t>External examiner</a:t>
              </a:r>
            </a:p>
            <a:p>
              <a:pPr algn="ctr">
                <a:tabLst>
                  <a:tab pos="723750" algn="l"/>
                  <a:tab pos="1447498" algn="l"/>
                  <a:tab pos="2171250" algn="l"/>
                  <a:tab pos="2895000" algn="l"/>
                  <a:tab pos="3618748" algn="l"/>
                </a:tabLst>
              </a:pPr>
              <a:r>
                <a:rPr lang="en-US" sz="2400" dirty="0">
                  <a:solidFill>
                    <a:schemeClr val="bg1"/>
                  </a:solidFill>
                </a:rPr>
                <a:t>(e.g. Reviewer on design projects)</a:t>
              </a:r>
            </a:p>
          </p:txBody>
        </p:sp>
        <p:sp>
          <p:nvSpPr>
            <p:cNvPr id="53259" name="AutoShape 8"/>
            <p:cNvSpPr>
              <a:spLocks noChangeArrowheads="1"/>
            </p:cNvSpPr>
            <p:nvPr/>
          </p:nvSpPr>
          <p:spPr bwMode="auto">
            <a:xfrm>
              <a:off x="5219700" y="2303611"/>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dirty="0">
                  <a:solidFill>
                    <a:schemeClr val="bg1"/>
                  </a:solidFill>
                </a:rPr>
                <a:t>Oral exam</a:t>
              </a:r>
            </a:p>
            <a:p>
              <a:pPr algn="ctr">
                <a:tabLst>
                  <a:tab pos="723750" algn="l"/>
                  <a:tab pos="1447498" algn="l"/>
                  <a:tab pos="2171250" algn="l"/>
                  <a:tab pos="2895000" algn="l"/>
                  <a:tab pos="3618748" algn="l"/>
                </a:tabLst>
              </a:pPr>
              <a:r>
                <a:rPr lang="en-US" sz="2400" dirty="0">
                  <a:solidFill>
                    <a:schemeClr val="bg1"/>
                  </a:solidFill>
                </a:rPr>
                <a:t>(e.g. Design projects presentation)</a:t>
              </a:r>
            </a:p>
          </p:txBody>
        </p:sp>
        <p:sp>
          <p:nvSpPr>
            <p:cNvPr id="53260" name="AutoShape 9"/>
            <p:cNvSpPr>
              <a:spLocks noChangeArrowheads="1"/>
            </p:cNvSpPr>
            <p:nvPr/>
          </p:nvSpPr>
          <p:spPr bwMode="auto">
            <a:xfrm>
              <a:off x="5219700" y="5003948"/>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Focus group</a:t>
              </a:r>
            </a:p>
          </p:txBody>
        </p:sp>
        <p:sp>
          <p:nvSpPr>
            <p:cNvPr id="53261" name="AutoShape 10"/>
            <p:cNvSpPr>
              <a:spLocks noChangeArrowheads="1"/>
            </p:cNvSpPr>
            <p:nvPr/>
          </p:nvSpPr>
          <p:spPr bwMode="auto">
            <a:xfrm>
              <a:off x="5219700" y="4103836"/>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Surveys and questionnaires</a:t>
              </a:r>
            </a:p>
          </p:txBody>
        </p:sp>
        <p:sp>
          <p:nvSpPr>
            <p:cNvPr id="53262" name="AutoShape 11"/>
            <p:cNvSpPr>
              <a:spLocks noChangeArrowheads="1"/>
            </p:cNvSpPr>
            <p:nvPr/>
          </p:nvSpPr>
          <p:spPr bwMode="auto">
            <a:xfrm>
              <a:off x="5219700" y="3203723"/>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Oral interviews</a:t>
              </a:r>
            </a:p>
          </p:txBody>
        </p:sp>
        <p:sp>
          <p:nvSpPr>
            <p:cNvPr id="41996" name="AutoShape 12"/>
            <p:cNvSpPr>
              <a:spLocks noChangeArrowheads="1"/>
            </p:cNvSpPr>
            <p:nvPr/>
          </p:nvSpPr>
          <p:spPr bwMode="auto">
            <a:xfrm>
              <a:off x="360363" y="5904061"/>
              <a:ext cx="4319587" cy="900112"/>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defRPr/>
              </a:pPr>
              <a:r>
                <a:rPr lang="en-US" sz="2400" dirty="0">
                  <a:solidFill>
                    <a:schemeClr val="bg1"/>
                  </a:solidFill>
                </a:rPr>
                <a:t>Portfolios</a:t>
              </a:r>
            </a:p>
            <a:p>
              <a:pPr algn="ctr">
                <a:tabLst>
                  <a:tab pos="723750" algn="l"/>
                  <a:tab pos="1447498" algn="l"/>
                  <a:tab pos="2171250" algn="l"/>
                  <a:tab pos="2895000" algn="l"/>
                  <a:tab pos="3618748" algn="l"/>
                </a:tabLst>
                <a:defRPr/>
              </a:pPr>
              <a:r>
                <a:rPr lang="en-US" sz="2400" dirty="0">
                  <a:solidFill>
                    <a:schemeClr val="bg1"/>
                  </a:solidFill>
                </a:rPr>
                <a:t>(student maintained material)</a:t>
              </a:r>
            </a:p>
          </p:txBody>
        </p:sp>
        <p:sp>
          <p:nvSpPr>
            <p:cNvPr id="41997" name="AutoShape 13"/>
            <p:cNvSpPr>
              <a:spLocks noChangeArrowheads="1"/>
            </p:cNvSpPr>
            <p:nvPr/>
          </p:nvSpPr>
          <p:spPr bwMode="auto">
            <a:xfrm>
              <a:off x="5219700" y="5904061"/>
              <a:ext cx="4319588" cy="900112"/>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defRPr/>
              </a:pPr>
              <a:r>
                <a:rPr lang="en-US" sz="2400" dirty="0">
                  <a:solidFill>
                    <a:schemeClr val="bg1"/>
                  </a:solidFill>
                </a:rPr>
                <a:t>Archival records</a:t>
              </a:r>
            </a:p>
            <a:p>
              <a:pPr algn="ctr">
                <a:tabLst>
                  <a:tab pos="723750" algn="l"/>
                  <a:tab pos="1447498" algn="l"/>
                  <a:tab pos="2171250" algn="l"/>
                  <a:tab pos="2895000" algn="l"/>
                  <a:tab pos="3618748" algn="l"/>
                </a:tabLst>
                <a:defRPr/>
              </a:pPr>
              <a:r>
                <a:rPr lang="en-US" sz="2400" dirty="0">
                  <a:solidFill>
                    <a:schemeClr val="bg1"/>
                  </a:solidFill>
                </a:rPr>
                <a:t>(registrar's data, records, ...)</a:t>
              </a:r>
            </a:p>
          </p:txBody>
        </p:sp>
      </p:grpSp>
    </p:spTree>
    <p:extLst>
      <p:ext uri="{BB962C8B-B14F-4D97-AF65-F5344CB8AC3E}">
        <p14:creationId xmlns:p14="http://schemas.microsoft.com/office/powerpoint/2010/main" val="199508643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Selecting assessment in a course</a:t>
            </a:r>
            <a:br>
              <a:rPr lang="en-US" b="1" dirty="0" smtClean="0"/>
            </a:br>
            <a:r>
              <a:rPr lang="en-US" sz="3000" dirty="0">
                <a:solidFill>
                  <a:srgbClr val="31859C"/>
                </a:solidFill>
              </a:rPr>
              <a:t>DURATION: </a:t>
            </a:r>
            <a:r>
              <a:rPr lang="en-US" sz="3000" dirty="0">
                <a:solidFill>
                  <a:srgbClr val="F79646"/>
                </a:solidFill>
              </a:rPr>
              <a:t>	</a:t>
            </a:r>
            <a:r>
              <a:rPr lang="en-US" sz="3000" dirty="0" smtClean="0"/>
              <a:t>20 MINUTES</a:t>
            </a:r>
            <a:endParaRPr lang="en-US" b="1" dirty="0"/>
          </a:p>
        </p:txBody>
      </p:sp>
      <p:sp>
        <p:nvSpPr>
          <p:cNvPr id="3" name="Content Placeholder 2"/>
          <p:cNvSpPr>
            <a:spLocks noGrp="1"/>
          </p:cNvSpPr>
          <p:nvPr>
            <p:ph idx="1"/>
          </p:nvPr>
        </p:nvSpPr>
        <p:spPr>
          <a:xfrm>
            <a:off x="252015" y="1547590"/>
            <a:ext cx="9156568" cy="5760640"/>
          </a:xfrm>
        </p:spPr>
        <p:txBody>
          <a:bodyPr>
            <a:normAutofit fontScale="77500" lnSpcReduction="20000"/>
          </a:bodyPr>
          <a:lstStyle/>
          <a:p>
            <a:pPr marL="0" indent="0">
              <a:buNone/>
            </a:pPr>
            <a:r>
              <a:rPr lang="en-CA" dirty="0" smtClean="0"/>
              <a:t>In a team, select assessment tools appropriate to the course learning outcomes, considering:</a:t>
            </a:r>
          </a:p>
          <a:p>
            <a:pPr marL="0" indent="0">
              <a:buNone/>
            </a:pPr>
            <a:endParaRPr lang="en-CA" dirty="0"/>
          </a:p>
          <a:p>
            <a:pPr marL="514350" lvl="0" indent="-514350">
              <a:buFont typeface="+mj-lt"/>
              <a:buAutoNum type="arabicPeriod"/>
            </a:pPr>
            <a:r>
              <a:rPr lang="en-CA" b="1" dirty="0"/>
              <a:t>Workload: </a:t>
            </a:r>
            <a:r>
              <a:rPr lang="en-CA" dirty="0"/>
              <a:t>Results in a feasible workload for students and graders </a:t>
            </a:r>
          </a:p>
          <a:p>
            <a:pPr marL="514350" lvl="0" indent="-514350">
              <a:buFont typeface="+mj-lt"/>
              <a:buAutoNum type="arabicPeriod"/>
            </a:pPr>
            <a:r>
              <a:rPr lang="en-US" b="1" dirty="0"/>
              <a:t>Generalizability:</a:t>
            </a:r>
            <a:r>
              <a:rPr lang="en-US" dirty="0"/>
              <a:t> Results are representative of entire program/class</a:t>
            </a:r>
            <a:endParaRPr lang="en-CA" dirty="0"/>
          </a:p>
          <a:p>
            <a:pPr marL="514350" lvl="0" indent="-514350">
              <a:buFont typeface="+mj-lt"/>
              <a:buAutoNum type="arabicPeriod"/>
            </a:pPr>
            <a:r>
              <a:rPr lang="en-US" b="1" dirty="0"/>
              <a:t>Content:</a:t>
            </a:r>
            <a:r>
              <a:rPr lang="en-US" dirty="0"/>
              <a:t> The assessment tool is clearly aligned with the outcome</a:t>
            </a:r>
            <a:endParaRPr lang="en-CA" dirty="0"/>
          </a:p>
          <a:p>
            <a:pPr marL="514350" lvl="0" indent="-514350">
              <a:buFont typeface="+mj-lt"/>
              <a:buAutoNum type="arabicPeriod"/>
            </a:pPr>
            <a:r>
              <a:rPr lang="en-US" b="1" dirty="0"/>
              <a:t>Reliability:</a:t>
            </a:r>
            <a:r>
              <a:rPr lang="en-US" dirty="0"/>
              <a:t> Results will be consistent between graders, or if tested again</a:t>
            </a:r>
            <a:endParaRPr lang="en-CA" dirty="0"/>
          </a:p>
          <a:p>
            <a:pPr marL="514350" lvl="0" indent="-514350">
              <a:buFont typeface="+mj-lt"/>
              <a:buAutoNum type="arabicPeriod"/>
            </a:pPr>
            <a:r>
              <a:rPr lang="en-US" b="1" dirty="0"/>
              <a:t>Actionable: </a:t>
            </a:r>
            <a:r>
              <a:rPr lang="en-CA" dirty="0"/>
              <a:t>Provides useful information related to educational experience that can be used for course and/or program improvement </a:t>
            </a:r>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99883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Formative/summative assessment</a:t>
            </a:r>
          </a:p>
          <a:p>
            <a:r>
              <a:rPr lang="en-US" dirty="0" smtClean="0"/>
              <a:t>Linkage between outcomes and topics</a:t>
            </a:r>
          </a:p>
          <a:p>
            <a:r>
              <a:rPr lang="en-US" dirty="0" smtClean="0"/>
              <a:t>Workload</a:t>
            </a:r>
          </a:p>
          <a:p>
            <a:r>
              <a:rPr lang="en-US" dirty="0" smtClean="0"/>
              <a:t>Generalizability</a:t>
            </a:r>
          </a:p>
          <a:p>
            <a:r>
              <a:rPr lang="en-US" dirty="0" smtClean="0"/>
              <a:t>Content alignment</a:t>
            </a:r>
          </a:p>
          <a:p>
            <a:r>
              <a:rPr lang="en-US" dirty="0" smtClean="0"/>
              <a:t>Reliability</a:t>
            </a:r>
          </a:p>
          <a:p>
            <a:r>
              <a:rPr lang="en-US" dirty="0" err="1" smtClean="0"/>
              <a:t>Actionability</a:t>
            </a:r>
            <a:endParaRPr lang="en-US" dirty="0" smtClean="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106</a:t>
            </a:fld>
            <a:endParaRPr lang="en-US"/>
          </a:p>
        </p:txBody>
      </p:sp>
    </p:spTree>
    <p:extLst>
      <p:ext uri="{BB962C8B-B14F-4D97-AF65-F5344CB8AC3E}">
        <p14:creationId xmlns:p14="http://schemas.microsoft.com/office/powerpoint/2010/main" val="192726351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4" y="533748"/>
            <a:ext cx="9630096" cy="7023842"/>
          </a:xfrm>
          <a:prstGeom prst="rect">
            <a:avLst/>
          </a:prstGeom>
        </p:spPr>
      </p:pic>
      <p:sp>
        <p:nvSpPr>
          <p:cNvPr id="3" name="TextBox 2"/>
          <p:cNvSpPr txBox="1"/>
          <p:nvPr/>
        </p:nvSpPr>
        <p:spPr>
          <a:xfrm>
            <a:off x="0" y="-2137"/>
            <a:ext cx="10080625" cy="602418"/>
          </a:xfrm>
          <a:prstGeom prst="rect">
            <a:avLst/>
          </a:prstGeom>
          <a:noFill/>
        </p:spPr>
        <p:txBody>
          <a:bodyPr wrap="square" lIns="100783" tIns="50392" rIns="100783" bIns="50392" rtlCol="0">
            <a:spAutoFit/>
          </a:bodyPr>
          <a:lstStyle/>
          <a:p>
            <a:r>
              <a:rPr lang="en-CA" sz="3200" b="1" dirty="0" smtClean="0"/>
              <a:t>Example: First year design course</a:t>
            </a:r>
            <a:endParaRPr lang="en-CA" sz="3200" b="1" dirty="0"/>
          </a:p>
        </p:txBody>
      </p:sp>
      <p:sp>
        <p:nvSpPr>
          <p:cNvPr id="4" name="Rounded Rectangle 3"/>
          <p:cNvSpPr/>
          <p:nvPr/>
        </p:nvSpPr>
        <p:spPr>
          <a:xfrm>
            <a:off x="7056536" y="6084093"/>
            <a:ext cx="2520280" cy="720080"/>
          </a:xfrm>
          <a:prstGeom prst="round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208664" y="5436021"/>
            <a:ext cx="0" cy="648072"/>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4386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412" y="-8102"/>
            <a:ext cx="6929138" cy="7549096"/>
          </a:xfrm>
          <a:prstGeom prst="rect">
            <a:avLst/>
          </a:prstGeom>
        </p:spPr>
      </p:pic>
      <p:sp>
        <p:nvSpPr>
          <p:cNvPr id="3" name="TextBox 2"/>
          <p:cNvSpPr txBox="1"/>
          <p:nvPr/>
        </p:nvSpPr>
        <p:spPr>
          <a:xfrm>
            <a:off x="0" y="-2137"/>
            <a:ext cx="10080625" cy="1607001"/>
          </a:xfrm>
          <a:prstGeom prst="rect">
            <a:avLst/>
          </a:prstGeom>
          <a:noFill/>
        </p:spPr>
        <p:txBody>
          <a:bodyPr wrap="square" lIns="100783" tIns="50392" rIns="100783" bIns="50392" rtlCol="0">
            <a:spAutoFit/>
          </a:bodyPr>
          <a:lstStyle/>
          <a:p>
            <a:r>
              <a:rPr lang="en-CA" sz="3200" b="1" dirty="0" smtClean="0"/>
              <a:t>First year design </a:t>
            </a:r>
          </a:p>
          <a:p>
            <a:r>
              <a:rPr lang="en-CA" sz="3200" b="1" dirty="0" smtClean="0"/>
              <a:t>course project </a:t>
            </a:r>
          </a:p>
          <a:p>
            <a:r>
              <a:rPr lang="en-CA" sz="3200" b="1" dirty="0" smtClean="0"/>
              <a:t>rubric</a:t>
            </a:r>
            <a:endParaRPr lang="en-CA" sz="3200" b="1" dirty="0"/>
          </a:p>
        </p:txBody>
      </p:sp>
    </p:spTree>
    <p:extLst>
      <p:ext uri="{BB962C8B-B14F-4D97-AF65-F5344CB8AC3E}">
        <p14:creationId xmlns:p14="http://schemas.microsoft.com/office/powerpoint/2010/main" val="238288830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 1: Group 1 – Design course assessment</a:t>
            </a:r>
            <a:endParaRPr lang="en-US" dirty="0"/>
          </a:p>
        </p:txBody>
      </p:sp>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109</a:t>
            </a:fld>
            <a:endParaRPr lang="en-US"/>
          </a:p>
        </p:txBody>
      </p:sp>
      <p:pic>
        <p:nvPicPr>
          <p:cNvPr id="5" name="Picture 4"/>
          <p:cNvPicPr>
            <a:picLocks noChangeAspect="1"/>
          </p:cNvPicPr>
          <p:nvPr/>
        </p:nvPicPr>
        <p:blipFill>
          <a:blip r:embed="rId2"/>
          <a:stretch>
            <a:fillRect/>
          </a:stretch>
        </p:blipFill>
        <p:spPr>
          <a:xfrm>
            <a:off x="0" y="1765300"/>
            <a:ext cx="10080625" cy="4003904"/>
          </a:xfrm>
          <a:prstGeom prst="rect">
            <a:avLst/>
          </a:prstGeom>
        </p:spPr>
      </p:pic>
    </p:spTree>
    <p:extLst>
      <p:ext uri="{BB962C8B-B14F-4D97-AF65-F5344CB8AC3E}">
        <p14:creationId xmlns:p14="http://schemas.microsoft.com/office/powerpoint/2010/main" val="21807128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595513819"/>
              </p:ext>
            </p:extLst>
          </p:nvPr>
        </p:nvGraphicFramePr>
        <p:xfrm>
          <a:off x="168010" y="167993"/>
          <a:ext cx="9072563" cy="734233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a:off x="5400352" y="1043533"/>
            <a:ext cx="0" cy="604774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032200" y="5868069"/>
            <a:ext cx="2592288" cy="2160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3" name="Rectangle 2"/>
          <p:cNvSpPr/>
          <p:nvPr/>
        </p:nvSpPr>
        <p:spPr>
          <a:xfrm>
            <a:off x="6550171" y="1115541"/>
            <a:ext cx="3528392" cy="1597566"/>
          </a:xfrm>
          <a:prstGeom prst="rect">
            <a:avLst/>
          </a:prstGeom>
        </p:spPr>
        <p:txBody>
          <a:bodyPr wrap="square">
            <a:spAutoFit/>
          </a:bodyPr>
          <a:lstStyle/>
          <a:p>
            <a:r>
              <a:rPr lang="en-CA" sz="3200" b="1" dirty="0">
                <a:solidFill>
                  <a:schemeClr val="accent2"/>
                </a:solidFill>
              </a:rPr>
              <a:t>800 </a:t>
            </a:r>
            <a:r>
              <a:rPr lang="en-CA" b="1" dirty="0"/>
              <a:t>meta-analyses</a:t>
            </a:r>
            <a:br>
              <a:rPr lang="en-CA" b="1" dirty="0"/>
            </a:br>
            <a:r>
              <a:rPr lang="en-CA" sz="3200" b="1" dirty="0">
                <a:solidFill>
                  <a:schemeClr val="accent2"/>
                </a:solidFill>
              </a:rPr>
              <a:t>50,000+</a:t>
            </a:r>
            <a:r>
              <a:rPr lang="en-CA" b="1" dirty="0"/>
              <a:t> studies </a:t>
            </a:r>
            <a:br>
              <a:rPr lang="en-CA" b="1" dirty="0"/>
            </a:br>
            <a:r>
              <a:rPr lang="en-CA" sz="3200" b="1" dirty="0">
                <a:solidFill>
                  <a:schemeClr val="accent2"/>
                </a:solidFill>
              </a:rPr>
              <a:t>200+ </a:t>
            </a:r>
            <a:r>
              <a:rPr lang="en-CA" b="1" dirty="0">
                <a:solidFill>
                  <a:schemeClr val="accent2"/>
                </a:solidFill>
              </a:rPr>
              <a:t>million </a:t>
            </a:r>
            <a:r>
              <a:rPr lang="en-CA" b="1" dirty="0"/>
              <a:t>students</a:t>
            </a:r>
          </a:p>
        </p:txBody>
      </p:sp>
      <p:sp>
        <p:nvSpPr>
          <p:cNvPr id="7" name="Rectangle 6"/>
          <p:cNvSpPr/>
          <p:nvPr/>
        </p:nvSpPr>
        <p:spPr>
          <a:xfrm>
            <a:off x="6696075" y="3131765"/>
            <a:ext cx="3405776" cy="2361166"/>
          </a:xfrm>
          <a:prstGeom prst="rect">
            <a:avLst/>
          </a:prstGeom>
        </p:spPr>
        <p:txBody>
          <a:bodyPr wrap="square" lIns="100794" tIns="50397" rIns="100794" bIns="50397">
            <a:spAutoFit/>
          </a:bodyPr>
          <a:lstStyle/>
          <a:p>
            <a:r>
              <a:rPr lang="en-CA" dirty="0">
                <a:solidFill>
                  <a:srgbClr val="BFBFBF"/>
                </a:solidFill>
              </a:rPr>
              <a:t>Hattie, J. (2009). The Black Box of Tertiary Assessment: An Impending Revolution. In </a:t>
            </a:r>
            <a:r>
              <a:rPr lang="en-CA" i="1" dirty="0" smtClean="0">
                <a:solidFill>
                  <a:srgbClr val="BFBFBF"/>
                </a:solidFill>
              </a:rPr>
              <a:t>Tertiary </a:t>
            </a:r>
            <a:r>
              <a:rPr lang="en-CA" i="1" dirty="0">
                <a:solidFill>
                  <a:srgbClr val="BFBFBF"/>
                </a:solidFill>
              </a:rPr>
              <a:t>Assessment &amp; Higher Education Student Outcomes: Policy, Practice &amp; Research</a:t>
            </a:r>
            <a:r>
              <a:rPr lang="en-CA" dirty="0">
                <a:solidFill>
                  <a:srgbClr val="BFBFBF"/>
                </a:solidFill>
              </a:rPr>
              <a:t> (pp.259-275). Wellington, New Zealand: </a:t>
            </a:r>
            <a:r>
              <a:rPr lang="en-CA" dirty="0" err="1">
                <a:solidFill>
                  <a:srgbClr val="BFBFBF"/>
                </a:solidFill>
              </a:rPr>
              <a:t>Ako</a:t>
            </a:r>
            <a:r>
              <a:rPr lang="en-CA" dirty="0">
                <a:solidFill>
                  <a:srgbClr val="BFBFBF"/>
                </a:solidFill>
              </a:rPr>
              <a:t> </a:t>
            </a:r>
            <a:r>
              <a:rPr lang="en-CA" dirty="0" err="1">
                <a:solidFill>
                  <a:srgbClr val="BFBFBF"/>
                </a:solidFill>
              </a:rPr>
              <a:t>Aotearoa</a:t>
            </a:r>
            <a:endParaRPr lang="en-CA" dirty="0">
              <a:solidFill>
                <a:srgbClr val="BFBFBF"/>
              </a:solidFill>
            </a:endParaRPr>
          </a:p>
        </p:txBody>
      </p:sp>
    </p:spTree>
    <p:extLst>
      <p:ext uri="{BB962C8B-B14F-4D97-AF65-F5344CB8AC3E}">
        <p14:creationId xmlns:p14="http://schemas.microsoft.com/office/powerpoint/2010/main" val="325909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110</a:t>
            </a:fld>
            <a:endParaRPr lang="en-US"/>
          </a:p>
        </p:txBody>
      </p:sp>
      <p:pic>
        <p:nvPicPr>
          <p:cNvPr id="4" name="Picture 3"/>
          <p:cNvPicPr>
            <a:picLocks noChangeAspect="1"/>
          </p:cNvPicPr>
          <p:nvPr/>
        </p:nvPicPr>
        <p:blipFill>
          <a:blip r:embed="rId2"/>
          <a:stretch>
            <a:fillRect/>
          </a:stretch>
        </p:blipFill>
        <p:spPr>
          <a:xfrm>
            <a:off x="0" y="711200"/>
            <a:ext cx="10080625" cy="6113807"/>
          </a:xfrm>
          <a:prstGeom prst="rect">
            <a:avLst/>
          </a:prstGeom>
        </p:spPr>
      </p:pic>
    </p:spTree>
    <p:extLst>
      <p:ext uri="{BB962C8B-B14F-4D97-AF65-F5344CB8AC3E}">
        <p14:creationId xmlns:p14="http://schemas.microsoft.com/office/powerpoint/2010/main" val="3080265307"/>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 1: Group 2 – Chemical Engineering</a:t>
            </a:r>
            <a:endParaRPr lang="en-US" dirty="0"/>
          </a:p>
        </p:txBody>
      </p:sp>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111</a:t>
            </a:fld>
            <a:endParaRPr lang="en-US"/>
          </a:p>
        </p:txBody>
      </p:sp>
      <p:pic>
        <p:nvPicPr>
          <p:cNvPr id="5" name="Picture 4"/>
          <p:cNvPicPr>
            <a:picLocks noChangeAspect="1"/>
          </p:cNvPicPr>
          <p:nvPr/>
        </p:nvPicPr>
        <p:blipFill>
          <a:blip r:embed="rId2"/>
          <a:stretch>
            <a:fillRect/>
          </a:stretch>
        </p:blipFill>
        <p:spPr>
          <a:xfrm>
            <a:off x="0" y="1866900"/>
            <a:ext cx="10080625" cy="3810423"/>
          </a:xfrm>
          <a:prstGeom prst="rect">
            <a:avLst/>
          </a:prstGeom>
        </p:spPr>
      </p:pic>
    </p:spTree>
    <p:extLst>
      <p:ext uri="{BB962C8B-B14F-4D97-AF65-F5344CB8AC3E}">
        <p14:creationId xmlns:p14="http://schemas.microsoft.com/office/powerpoint/2010/main" val="57687320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 1: Group 3 – Electrical Engineering</a:t>
            </a:r>
            <a:endParaRPr lang="en-US" dirty="0"/>
          </a:p>
        </p:txBody>
      </p:sp>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112</a:t>
            </a:fld>
            <a:endParaRPr lang="en-US"/>
          </a:p>
        </p:txBody>
      </p:sp>
      <p:pic>
        <p:nvPicPr>
          <p:cNvPr id="4" name="Picture 3"/>
          <p:cNvPicPr>
            <a:picLocks noChangeAspect="1"/>
          </p:cNvPicPr>
          <p:nvPr/>
        </p:nvPicPr>
        <p:blipFill>
          <a:blip r:embed="rId2"/>
          <a:stretch>
            <a:fillRect/>
          </a:stretch>
        </p:blipFill>
        <p:spPr>
          <a:xfrm>
            <a:off x="0" y="1600200"/>
            <a:ext cx="10080625" cy="4355487"/>
          </a:xfrm>
          <a:prstGeom prst="rect">
            <a:avLst/>
          </a:prstGeom>
        </p:spPr>
      </p:pic>
    </p:spTree>
    <p:extLst>
      <p:ext uri="{BB962C8B-B14F-4D97-AF65-F5344CB8AC3E}">
        <p14:creationId xmlns:p14="http://schemas.microsoft.com/office/powerpoint/2010/main" val="23937305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113</a:t>
            </a:fld>
            <a:endParaRPr lang="en-US"/>
          </a:p>
        </p:txBody>
      </p:sp>
      <p:pic>
        <p:nvPicPr>
          <p:cNvPr id="4" name="Picture 3"/>
          <p:cNvPicPr>
            <a:picLocks noChangeAspect="1"/>
          </p:cNvPicPr>
          <p:nvPr/>
        </p:nvPicPr>
        <p:blipFill>
          <a:blip r:embed="rId2"/>
          <a:stretch>
            <a:fillRect/>
          </a:stretch>
        </p:blipFill>
        <p:spPr>
          <a:xfrm>
            <a:off x="0" y="333771"/>
            <a:ext cx="10080625" cy="5773357"/>
          </a:xfrm>
          <a:prstGeom prst="rect">
            <a:avLst/>
          </a:prstGeom>
        </p:spPr>
      </p:pic>
    </p:spTree>
    <p:extLst>
      <p:ext uri="{BB962C8B-B14F-4D97-AF65-F5344CB8AC3E}">
        <p14:creationId xmlns:p14="http://schemas.microsoft.com/office/powerpoint/2010/main" val="8832756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114</a:t>
            </a:fld>
            <a:endParaRPr lang="en-US"/>
          </a:p>
        </p:txBody>
      </p:sp>
      <p:graphicFrame>
        <p:nvGraphicFramePr>
          <p:cNvPr id="6" name="Chart 5"/>
          <p:cNvGraphicFramePr/>
          <p:nvPr>
            <p:extLst>
              <p:ext uri="{D42A27DB-BD31-4B8C-83A1-F6EECF244321}">
                <p14:modId xmlns:p14="http://schemas.microsoft.com/office/powerpoint/2010/main" val="3749906621"/>
              </p:ext>
            </p:extLst>
          </p:nvPr>
        </p:nvGraphicFramePr>
        <p:xfrm>
          <a:off x="359792" y="4859655"/>
          <a:ext cx="9288784" cy="270002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rotWithShape="1">
          <a:blip r:embed="rId3"/>
          <a:srcRect b="3099"/>
          <a:stretch/>
        </p:blipFill>
        <p:spPr>
          <a:xfrm>
            <a:off x="0" y="413602"/>
            <a:ext cx="10080625" cy="4517173"/>
          </a:xfrm>
          <a:prstGeom prst="rect">
            <a:avLst/>
          </a:prstGeom>
        </p:spPr>
      </p:pic>
      <p:sp>
        <p:nvSpPr>
          <p:cNvPr id="2" name="Rectangle 1"/>
          <p:cNvSpPr/>
          <p:nvPr/>
        </p:nvSpPr>
        <p:spPr>
          <a:xfrm>
            <a:off x="14683" y="9013"/>
            <a:ext cx="5025630" cy="467820"/>
          </a:xfrm>
          <a:prstGeom prst="rect">
            <a:avLst/>
          </a:prstGeom>
        </p:spPr>
        <p:txBody>
          <a:bodyPr wrap="square">
            <a:spAutoFit/>
          </a:bodyPr>
          <a:lstStyle/>
          <a:p>
            <a:r>
              <a:rPr lang="en-CA" sz="2400" b="1" dirty="0" smtClean="0"/>
              <a:t>First year design course data</a:t>
            </a:r>
            <a:endParaRPr lang="en-US" sz="2400" b="1" dirty="0"/>
          </a:p>
        </p:txBody>
      </p:sp>
    </p:spTree>
    <p:extLst>
      <p:ext uri="{BB962C8B-B14F-4D97-AF65-F5344CB8AC3E}">
        <p14:creationId xmlns:p14="http://schemas.microsoft.com/office/powerpoint/2010/main" val="190114013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4: Analyzing </a:t>
            </a:r>
            <a:r>
              <a:rPr lang="en-US" dirty="0" smtClean="0"/>
              <a:t>and interpreting data</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115</a:t>
            </a:fld>
            <a:endParaRPr lang="en-US"/>
          </a:p>
        </p:txBody>
      </p:sp>
    </p:spTree>
    <p:extLst>
      <p:ext uri="{BB962C8B-B14F-4D97-AF65-F5344CB8AC3E}">
        <p14:creationId xmlns:p14="http://schemas.microsoft.com/office/powerpoint/2010/main" val="19097881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Approaches to Analyzing data</a:t>
            </a:r>
            <a:endParaRPr lang="en-US" dirty="0"/>
          </a:p>
        </p:txBody>
      </p:sp>
      <p:sp>
        <p:nvSpPr>
          <p:cNvPr id="3" name="Content Placeholder 2"/>
          <p:cNvSpPr>
            <a:spLocks noGrp="1"/>
          </p:cNvSpPr>
          <p:nvPr>
            <p:ph idx="1"/>
          </p:nvPr>
        </p:nvSpPr>
        <p:spPr/>
        <p:txBody>
          <a:bodyPr>
            <a:normAutofit/>
          </a:bodyPr>
          <a:lstStyle/>
          <a:p>
            <a:r>
              <a:rPr lang="en-US" dirty="0" smtClean="0"/>
              <a:t>Look at data </a:t>
            </a:r>
            <a:r>
              <a:rPr lang="en-US" dirty="0" smtClean="0">
                <a:solidFill>
                  <a:schemeClr val="accent6"/>
                </a:solidFill>
              </a:rPr>
              <a:t>by indicator/attribute</a:t>
            </a:r>
          </a:p>
          <a:p>
            <a:r>
              <a:rPr lang="en-US" dirty="0" smtClean="0">
                <a:solidFill>
                  <a:srgbClr val="F79646"/>
                </a:solidFill>
              </a:rPr>
              <a:t>Aggregate </a:t>
            </a:r>
            <a:r>
              <a:rPr lang="en-US" dirty="0" smtClean="0"/>
              <a:t>indicators and plot</a:t>
            </a:r>
          </a:p>
          <a:p>
            <a:r>
              <a:rPr lang="en-US" dirty="0" smtClean="0">
                <a:solidFill>
                  <a:srgbClr val="F79646"/>
                </a:solidFill>
              </a:rPr>
              <a:t>Cross sectional </a:t>
            </a:r>
            <a:r>
              <a:rPr lang="en-US" dirty="0" smtClean="0"/>
              <a:t>comparison (e.g. 1</a:t>
            </a:r>
            <a:r>
              <a:rPr lang="en-US" baseline="30000" dirty="0" smtClean="0"/>
              <a:t>st</a:t>
            </a:r>
            <a:r>
              <a:rPr lang="en-US" dirty="0" smtClean="0"/>
              <a:t> </a:t>
            </a:r>
            <a:r>
              <a:rPr lang="en-US" dirty="0" err="1" smtClean="0"/>
              <a:t>vs</a:t>
            </a:r>
            <a:r>
              <a:rPr lang="en-US" dirty="0" smtClean="0"/>
              <a:t> 4</a:t>
            </a:r>
            <a:r>
              <a:rPr lang="en-US" baseline="30000" dirty="0" smtClean="0"/>
              <a:t>th</a:t>
            </a:r>
            <a:r>
              <a:rPr lang="en-US" dirty="0" smtClean="0"/>
              <a:t> year)</a:t>
            </a:r>
          </a:p>
          <a:p>
            <a:r>
              <a:rPr lang="en-US" dirty="0" smtClean="0">
                <a:solidFill>
                  <a:srgbClr val="F79646"/>
                </a:solidFill>
              </a:rPr>
              <a:t>Longitudinal</a:t>
            </a:r>
          </a:p>
          <a:p>
            <a:r>
              <a:rPr lang="en-US" dirty="0"/>
              <a:t>Compare </a:t>
            </a:r>
            <a:r>
              <a:rPr lang="en-US" dirty="0" smtClean="0">
                <a:solidFill>
                  <a:srgbClr val="F79646"/>
                </a:solidFill>
              </a:rPr>
              <a:t>between institutions</a:t>
            </a:r>
          </a:p>
          <a:p>
            <a:r>
              <a:rPr lang="en-US" dirty="0" smtClean="0"/>
              <a:t>Compare special programs </a:t>
            </a:r>
            <a:r>
              <a:rPr lang="en-US" dirty="0" smtClean="0">
                <a:solidFill>
                  <a:srgbClr val="F79646"/>
                </a:solidFill>
              </a:rPr>
              <a:t>within institutions</a:t>
            </a:r>
            <a:endParaRPr lang="en-US" dirty="0">
              <a:solidFill>
                <a:srgbClr val="F79646"/>
              </a:solidFill>
            </a:endParaRPr>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116</a:t>
            </a:fld>
            <a:endParaRPr lang="en-US"/>
          </a:p>
        </p:txBody>
      </p:sp>
    </p:spTree>
    <p:extLst>
      <p:ext uri="{BB962C8B-B14F-4D97-AF65-F5344CB8AC3E}">
        <p14:creationId xmlns:p14="http://schemas.microsoft.com/office/powerpoint/2010/main" val="2478533853"/>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CEAB reporting requirement</a:t>
            </a:r>
            <a:endParaRPr lang="en-US"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117</a:t>
            </a:fld>
            <a:endParaRPr lang="en-US"/>
          </a:p>
        </p:txBody>
      </p:sp>
      <p:pic>
        <p:nvPicPr>
          <p:cNvPr id="5" name="Picture 4"/>
          <p:cNvPicPr>
            <a:picLocks noChangeAspect="1"/>
          </p:cNvPicPr>
          <p:nvPr/>
        </p:nvPicPr>
        <p:blipFill>
          <a:blip r:embed="rId2"/>
          <a:stretch>
            <a:fillRect/>
          </a:stretch>
        </p:blipFill>
        <p:spPr>
          <a:xfrm>
            <a:off x="0" y="2070100"/>
            <a:ext cx="10080625" cy="3416525"/>
          </a:xfrm>
          <a:prstGeom prst="rect">
            <a:avLst/>
          </a:prstGeom>
        </p:spPr>
      </p:pic>
    </p:spTree>
    <p:extLst>
      <p:ext uri="{BB962C8B-B14F-4D97-AF65-F5344CB8AC3E}">
        <p14:creationId xmlns:p14="http://schemas.microsoft.com/office/powerpoint/2010/main" val="160905828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3808" y="0"/>
            <a:ext cx="9072563" cy="1259946"/>
          </a:xfrm>
        </p:spPr>
        <p:txBody>
          <a:bodyPr>
            <a:normAutofit/>
          </a:bodyPr>
          <a:lstStyle/>
          <a:p>
            <a:r>
              <a:rPr lang="en-US" b="1" dirty="0" smtClean="0"/>
              <a:t>Student development</a:t>
            </a:r>
            <a:endParaRPr lang="en-US" b="1"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118</a:t>
            </a:fld>
            <a:endParaRPr lang="en-US"/>
          </a:p>
        </p:txBody>
      </p:sp>
      <p:pic>
        <p:nvPicPr>
          <p:cNvPr id="5" name="Picture 4"/>
          <p:cNvPicPr/>
          <p:nvPr/>
        </p:nvPicPr>
        <p:blipFill rotWithShape="1">
          <a:blip r:embed="rId2">
            <a:extLst>
              <a:ext uri="{28A0092B-C50C-407E-A947-70E740481C1C}">
                <a14:useLocalDpi xmlns:a14="http://schemas.microsoft.com/office/drawing/2010/main" val="0"/>
              </a:ext>
            </a:extLst>
          </a:blip>
          <a:srcRect l="-612" t="5444" r="32300"/>
          <a:stretch/>
        </p:blipFill>
        <p:spPr bwMode="auto">
          <a:xfrm>
            <a:off x="-1" y="1284457"/>
            <a:ext cx="10080625" cy="62752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49946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1"/>
          <p:cNvSpPr txBox="1">
            <a:spLocks/>
          </p:cNvSpPr>
          <p:nvPr/>
        </p:nvSpPr>
        <p:spPr>
          <a:xfrm>
            <a:off x="431800" y="107429"/>
            <a:ext cx="8493783" cy="792088"/>
          </a:xfrm>
          <a:prstGeom prst="rect">
            <a:avLst/>
          </a:prstGeom>
        </p:spPr>
        <p:txBody>
          <a:bodyPr vert="horz" lIns="100794" tIns="50397" rIns="100794" bIns="50397"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100" b="1" dirty="0" smtClean="0">
                <a:solidFill>
                  <a:srgbClr val="F79646"/>
                </a:solidFill>
                <a:latin typeface="Avenir Book"/>
                <a:cs typeface="Avenir Book"/>
              </a:rPr>
              <a:t>Can we trust our data? Triangulation</a:t>
            </a:r>
            <a:endParaRPr lang="en-US" sz="3100" b="1" dirty="0">
              <a:solidFill>
                <a:srgbClr val="F79646"/>
              </a:solidFill>
              <a:latin typeface="Avenir Book"/>
              <a:cs typeface="Avenir Book"/>
            </a:endParaRPr>
          </a:p>
        </p:txBody>
      </p:sp>
      <p:pic>
        <p:nvPicPr>
          <p:cNvPr id="142" name="Picture 141" descr="LO Swish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474804" y="3779947"/>
            <a:ext cx="6629180" cy="985639"/>
          </a:xfrm>
          <a:prstGeom prst="rect">
            <a:avLst/>
          </a:prstGeom>
        </p:spPr>
      </p:pic>
      <p:pic>
        <p:nvPicPr>
          <p:cNvPr id="38" name="Picture 37"/>
          <p:cNvPicPr/>
          <p:nvPr/>
        </p:nvPicPr>
        <p:blipFill>
          <a:blip r:embed="rId3">
            <a:extLst>
              <a:ext uri="{28A0092B-C50C-407E-A947-70E740481C1C}">
                <a14:useLocalDpi xmlns:a14="http://schemas.microsoft.com/office/drawing/2010/main" val="0"/>
              </a:ext>
            </a:extLst>
          </a:blip>
          <a:stretch>
            <a:fillRect/>
          </a:stretch>
        </p:blipFill>
        <p:spPr>
          <a:xfrm>
            <a:off x="287783" y="747017"/>
            <a:ext cx="9792841" cy="6921110"/>
          </a:xfrm>
          <a:prstGeom prst="rect">
            <a:avLst/>
          </a:prstGeom>
        </p:spPr>
      </p:pic>
    </p:spTree>
    <p:extLst>
      <p:ext uri="{BB962C8B-B14F-4D97-AF65-F5344CB8AC3E}">
        <p14:creationId xmlns:p14="http://schemas.microsoft.com/office/powerpoint/2010/main" val="23972982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68314" y="805086"/>
            <a:ext cx="9070975" cy="598487"/>
          </a:xfrm>
        </p:spPr>
        <p:txBody>
          <a:bodyPr>
            <a:noAutofit/>
          </a:bodyPr>
          <a:lstStyle/>
          <a:p>
            <a:pPr algn="l">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3600" b="1" dirty="0" smtClean="0"/>
              <a:t>Requirements from CEAB Criterion 3.1 &amp; 3.2</a:t>
            </a:r>
          </a:p>
        </p:txBody>
      </p:sp>
      <p:sp>
        <p:nvSpPr>
          <p:cNvPr id="10244" name="Rectangle 3"/>
          <p:cNvSpPr>
            <a:spLocks noGrp="1" noChangeArrowheads="1"/>
          </p:cNvSpPr>
          <p:nvPr>
            <p:ph idx="1"/>
          </p:nvPr>
        </p:nvSpPr>
        <p:spPr>
          <a:xfrm>
            <a:off x="4896296" y="2627709"/>
            <a:ext cx="4859016" cy="4752528"/>
          </a:xfrm>
        </p:spPr>
        <p:txBody>
          <a:bodyPr>
            <a:noAutofit/>
          </a:bodyPr>
          <a:lstStyle/>
          <a:p>
            <a:pPr marL="0" indent="0">
              <a:buNone/>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2600" dirty="0"/>
              <a:t>3.1:  </a:t>
            </a:r>
            <a:r>
              <a:rPr lang="en-US" sz="2600" dirty="0" smtClean="0"/>
              <a:t>Demonstrate that graduates </a:t>
            </a:r>
            <a:r>
              <a:rPr lang="en-US" sz="2600" dirty="0"/>
              <a:t>of a program possess the 12 attributes</a:t>
            </a:r>
          </a:p>
          <a:p>
            <a:pPr marL="0" indent="0">
              <a:buNone/>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endParaRPr lang="en-US" sz="2600" dirty="0"/>
          </a:p>
          <a:p>
            <a:pPr marL="0" indent="0">
              <a:buNone/>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2600" dirty="0"/>
              <a:t>3.2:  Continual program improvement processes in place using results of graduate attribute assessment</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12</a:t>
            </a:fld>
            <a:endParaRPr lang="en-US"/>
          </a:p>
        </p:txBody>
      </p:sp>
      <p:pic>
        <p:nvPicPr>
          <p:cNvPr id="7"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1901"/>
          <a:stretch/>
        </p:blipFill>
        <p:spPr bwMode="auto">
          <a:xfrm>
            <a:off x="503807" y="1763613"/>
            <a:ext cx="3672159" cy="515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9026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eanplot.jpg"/>
          <p:cNvPicPr>
            <a:picLocks noChangeAspect="1"/>
          </p:cNvPicPr>
          <p:nvPr/>
        </p:nvPicPr>
        <p:blipFill rotWithShape="1">
          <a:blip r:embed="rId2">
            <a:extLst>
              <a:ext uri="{28A0092B-C50C-407E-A947-70E740481C1C}">
                <a14:useLocalDpi xmlns:a14="http://schemas.microsoft.com/office/drawing/2010/main" val="0"/>
              </a:ext>
            </a:extLst>
          </a:blip>
          <a:srcRect b="773"/>
          <a:stretch/>
        </p:blipFill>
        <p:spPr>
          <a:xfrm>
            <a:off x="0" y="375562"/>
            <a:ext cx="7734071" cy="7184114"/>
          </a:xfrm>
          <a:prstGeom prst="rect">
            <a:avLst/>
          </a:prstGeom>
        </p:spPr>
      </p:pic>
      <p:sp>
        <p:nvSpPr>
          <p:cNvPr id="5" name="TextBox 4"/>
          <p:cNvSpPr txBox="1"/>
          <p:nvPr/>
        </p:nvSpPr>
        <p:spPr>
          <a:xfrm>
            <a:off x="7717598" y="2734135"/>
            <a:ext cx="2289554" cy="2120417"/>
          </a:xfrm>
          <a:prstGeom prst="rect">
            <a:avLst/>
          </a:prstGeom>
          <a:noFill/>
        </p:spPr>
        <p:txBody>
          <a:bodyPr wrap="square" lIns="100794" tIns="50397" rIns="100794" bIns="50397" rtlCol="0">
            <a:spAutoFit/>
          </a:bodyPr>
          <a:lstStyle/>
          <a:p>
            <a:r>
              <a:rPr lang="en-US" sz="1300" dirty="0">
                <a:latin typeface="Palatino"/>
                <a:cs typeface="Palatino"/>
              </a:rPr>
              <a:t>Exiting </a:t>
            </a:r>
            <a:r>
              <a:rPr lang="en-US" sz="1300" b="1" dirty="0">
                <a:latin typeface="Palatino"/>
                <a:cs typeface="Palatino"/>
              </a:rPr>
              <a:t>4</a:t>
            </a:r>
            <a:r>
              <a:rPr lang="en-US" sz="1300" b="1" baseline="30000" dirty="0">
                <a:latin typeface="Palatino"/>
                <a:cs typeface="Palatino"/>
              </a:rPr>
              <a:t>th</a:t>
            </a:r>
            <a:r>
              <a:rPr lang="en-US" sz="1300" b="1" dirty="0">
                <a:latin typeface="Palatino"/>
                <a:cs typeface="Palatino"/>
              </a:rPr>
              <a:t> Year </a:t>
            </a:r>
            <a:r>
              <a:rPr lang="en-US" sz="1300" dirty="0">
                <a:latin typeface="Palatino"/>
                <a:cs typeface="Palatino"/>
              </a:rPr>
              <a:t>means from all participating </a:t>
            </a:r>
            <a:r>
              <a:rPr lang="en-US" sz="1300" b="1" dirty="0">
                <a:latin typeface="Palatino"/>
                <a:cs typeface="Palatino"/>
              </a:rPr>
              <a:t>4-Year Colleges and Universities</a:t>
            </a:r>
          </a:p>
          <a:p>
            <a:endParaRPr lang="en-US" sz="1300" b="1" dirty="0">
              <a:latin typeface="Palatino"/>
              <a:cs typeface="Palatino"/>
            </a:endParaRPr>
          </a:p>
          <a:p>
            <a:r>
              <a:rPr lang="en-US" sz="1300" dirty="0">
                <a:latin typeface="Palatino"/>
                <a:cs typeface="Palatino"/>
              </a:rPr>
              <a:t>Queen’s University </a:t>
            </a:r>
            <a:r>
              <a:rPr lang="en-US" sz="1300" b="1" dirty="0">
                <a:latin typeface="Palatino"/>
                <a:cs typeface="Palatino"/>
              </a:rPr>
              <a:t>1</a:t>
            </a:r>
            <a:r>
              <a:rPr lang="en-US" sz="1300" b="1" baseline="30000" dirty="0">
                <a:latin typeface="Palatino"/>
                <a:cs typeface="Palatino"/>
              </a:rPr>
              <a:t>st</a:t>
            </a:r>
            <a:r>
              <a:rPr lang="en-US" sz="1300" b="1" dirty="0">
                <a:latin typeface="Palatino"/>
                <a:cs typeface="Palatino"/>
              </a:rPr>
              <a:t> Year </a:t>
            </a:r>
            <a:r>
              <a:rPr lang="en-US" sz="1300" dirty="0"/>
              <a:t>(</a:t>
            </a:r>
            <a:r>
              <a:rPr lang="el-GR" sz="1300" i="1" dirty="0"/>
              <a:t>μ</a:t>
            </a:r>
            <a:r>
              <a:rPr lang="en-US" sz="1300" dirty="0"/>
              <a:t>=1169) n=546</a:t>
            </a:r>
          </a:p>
          <a:p>
            <a:endParaRPr lang="en-US" sz="1300" dirty="0"/>
          </a:p>
          <a:p>
            <a:r>
              <a:rPr lang="en-US" sz="1300" dirty="0"/>
              <a:t>Queen’s University </a:t>
            </a:r>
            <a:r>
              <a:rPr lang="en-US" sz="1300" b="1" dirty="0"/>
              <a:t>4</a:t>
            </a:r>
            <a:r>
              <a:rPr lang="en-US" sz="1300" b="1" baseline="30000" dirty="0"/>
              <a:t>th</a:t>
            </a:r>
            <a:r>
              <a:rPr lang="en-US" sz="1300" b="1" dirty="0"/>
              <a:t> Year </a:t>
            </a:r>
            <a:r>
              <a:rPr lang="en-US" sz="1300" dirty="0"/>
              <a:t>(</a:t>
            </a:r>
            <a:r>
              <a:rPr lang="el-GR" sz="1300" i="1" dirty="0"/>
              <a:t>μ</a:t>
            </a:r>
            <a:r>
              <a:rPr lang="en-US" sz="1300" dirty="0"/>
              <a:t>=1258) n=41</a:t>
            </a:r>
          </a:p>
          <a:p>
            <a:endParaRPr lang="en-US" sz="1200" b="1" dirty="0"/>
          </a:p>
        </p:txBody>
      </p:sp>
      <p:sp>
        <p:nvSpPr>
          <p:cNvPr id="6" name="Oval 5"/>
          <p:cNvSpPr/>
          <p:nvPr/>
        </p:nvSpPr>
        <p:spPr>
          <a:xfrm>
            <a:off x="7636714" y="2844414"/>
            <a:ext cx="108887" cy="1164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7" name="Oval 6"/>
          <p:cNvSpPr/>
          <p:nvPr/>
        </p:nvSpPr>
        <p:spPr>
          <a:xfrm>
            <a:off x="7636714" y="3633046"/>
            <a:ext cx="108887" cy="116457"/>
          </a:xfrm>
          <a:prstGeom prst="ellipse">
            <a:avLst/>
          </a:prstGeom>
          <a:solidFill>
            <a:srgbClr val="F6BA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8" name="Oval 7"/>
          <p:cNvSpPr/>
          <p:nvPr/>
        </p:nvSpPr>
        <p:spPr>
          <a:xfrm>
            <a:off x="4699625" y="3089607"/>
            <a:ext cx="143115" cy="153586"/>
          </a:xfrm>
          <a:prstGeom prst="ellipse">
            <a:avLst/>
          </a:prstGeom>
          <a:solidFill>
            <a:srgbClr val="F6BA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2" name="Oval 11"/>
          <p:cNvSpPr/>
          <p:nvPr/>
        </p:nvSpPr>
        <p:spPr>
          <a:xfrm>
            <a:off x="7636714" y="4274683"/>
            <a:ext cx="108887" cy="116457"/>
          </a:xfrm>
          <a:prstGeom prst="ellipse">
            <a:avLst/>
          </a:prstGeom>
          <a:solidFill>
            <a:srgbClr val="EA0018"/>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5" name="Oval 14"/>
          <p:cNvSpPr/>
          <p:nvPr/>
        </p:nvSpPr>
        <p:spPr>
          <a:xfrm>
            <a:off x="5404336" y="2384665"/>
            <a:ext cx="145449" cy="149225"/>
          </a:xfrm>
          <a:prstGeom prst="ellipse">
            <a:avLst/>
          </a:prstGeom>
          <a:solidFill>
            <a:srgbClr val="EA001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6" name="TextBox 15"/>
          <p:cNvSpPr txBox="1"/>
          <p:nvPr/>
        </p:nvSpPr>
        <p:spPr>
          <a:xfrm>
            <a:off x="1" y="-18665"/>
            <a:ext cx="10080624" cy="790172"/>
          </a:xfrm>
          <a:prstGeom prst="rect">
            <a:avLst/>
          </a:prstGeom>
          <a:noFill/>
        </p:spPr>
        <p:txBody>
          <a:bodyPr wrap="square" lIns="100794" tIns="50397" rIns="100794" bIns="50397" rtlCol="0">
            <a:spAutoFit/>
          </a:bodyPr>
          <a:lstStyle/>
          <a:p>
            <a:pPr algn="ctr"/>
            <a:r>
              <a:rPr lang="en-US" sz="4400" b="1" dirty="0" smtClean="0">
                <a:solidFill>
                  <a:srgbClr val="000000"/>
                </a:solidFill>
                <a:latin typeface="+mj-lt"/>
                <a:cs typeface="Palatino"/>
              </a:rPr>
              <a:t>Benchmarking</a:t>
            </a:r>
            <a:endParaRPr lang="en-US" sz="4000" b="1" dirty="0">
              <a:solidFill>
                <a:srgbClr val="000000"/>
              </a:solidFill>
              <a:latin typeface="+mj-lt"/>
              <a:cs typeface="Palatino"/>
            </a:endParaRPr>
          </a:p>
        </p:txBody>
      </p:sp>
      <p:sp>
        <p:nvSpPr>
          <p:cNvPr id="17" name="TextBox 16"/>
          <p:cNvSpPr txBox="1"/>
          <p:nvPr/>
        </p:nvSpPr>
        <p:spPr>
          <a:xfrm>
            <a:off x="3444214" y="989291"/>
            <a:ext cx="3192198" cy="383394"/>
          </a:xfrm>
          <a:prstGeom prst="rect">
            <a:avLst/>
          </a:prstGeom>
          <a:noFill/>
        </p:spPr>
        <p:txBody>
          <a:bodyPr wrap="square" lIns="100794" tIns="50397" rIns="100794" bIns="50397" rtlCol="0">
            <a:spAutoFit/>
          </a:bodyPr>
          <a:lstStyle/>
          <a:p>
            <a:r>
              <a:rPr lang="en-US" dirty="0">
                <a:latin typeface="Palatino"/>
                <a:cs typeface="Palatino"/>
              </a:rPr>
              <a:t>1</a:t>
            </a:r>
            <a:r>
              <a:rPr lang="en-US" dirty="0" smtClean="0">
                <a:latin typeface="Palatino"/>
                <a:cs typeface="Palatino"/>
              </a:rPr>
              <a:t>st Year- 90</a:t>
            </a:r>
            <a:r>
              <a:rPr lang="en-US" baseline="30000" dirty="0" smtClean="0">
                <a:latin typeface="Palatino"/>
                <a:cs typeface="Palatino"/>
              </a:rPr>
              <a:t>th</a:t>
            </a:r>
            <a:r>
              <a:rPr lang="en-US" dirty="0" smtClean="0">
                <a:latin typeface="Palatino"/>
                <a:cs typeface="Palatino"/>
              </a:rPr>
              <a:t> Percentile</a:t>
            </a:r>
            <a:endParaRPr lang="en-US" dirty="0">
              <a:latin typeface="Palatino"/>
              <a:cs typeface="Palatino"/>
            </a:endParaRPr>
          </a:p>
        </p:txBody>
      </p:sp>
      <p:sp>
        <p:nvSpPr>
          <p:cNvPr id="18" name="TextBox 17"/>
          <p:cNvSpPr txBox="1"/>
          <p:nvPr/>
        </p:nvSpPr>
        <p:spPr>
          <a:xfrm>
            <a:off x="6636411" y="1564404"/>
            <a:ext cx="2884179" cy="383394"/>
          </a:xfrm>
          <a:prstGeom prst="rect">
            <a:avLst/>
          </a:prstGeom>
          <a:noFill/>
        </p:spPr>
        <p:txBody>
          <a:bodyPr wrap="square" lIns="100794" tIns="50397" rIns="100794" bIns="50397" rtlCol="0">
            <a:spAutoFit/>
          </a:bodyPr>
          <a:lstStyle/>
          <a:p>
            <a:r>
              <a:rPr lang="en-US" dirty="0" smtClean="0">
                <a:latin typeface="Palatino"/>
                <a:cs typeface="Palatino"/>
              </a:rPr>
              <a:t>4th Year- 98</a:t>
            </a:r>
            <a:r>
              <a:rPr lang="en-US" baseline="30000" dirty="0" smtClean="0">
                <a:latin typeface="Palatino"/>
                <a:cs typeface="Palatino"/>
              </a:rPr>
              <a:t>th</a:t>
            </a:r>
            <a:r>
              <a:rPr lang="en-US" dirty="0" smtClean="0">
                <a:latin typeface="Palatino"/>
                <a:cs typeface="Palatino"/>
              </a:rPr>
              <a:t> Percentile</a:t>
            </a:r>
            <a:endParaRPr lang="en-US" dirty="0">
              <a:latin typeface="Palatino"/>
              <a:cs typeface="Palatino"/>
            </a:endParaRPr>
          </a:p>
        </p:txBody>
      </p:sp>
      <p:sp>
        <p:nvSpPr>
          <p:cNvPr id="28" name="Arc 27"/>
          <p:cNvSpPr/>
          <p:nvPr/>
        </p:nvSpPr>
        <p:spPr>
          <a:xfrm rot="17735409" flipH="1">
            <a:off x="3542587" y="626848"/>
            <a:ext cx="2137876" cy="2575050"/>
          </a:xfrm>
          <a:prstGeom prst="arc">
            <a:avLst>
              <a:gd name="adj1" fmla="val 16200000"/>
              <a:gd name="adj2" fmla="val 846812"/>
            </a:avLst>
          </a:prstGeom>
          <a:ln>
            <a:solidFill>
              <a:srgbClr val="F6BA00"/>
            </a:solidFill>
            <a:headEnd type="none"/>
            <a:tailEnd type="triangle"/>
          </a:ln>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a:p>
        </p:txBody>
      </p:sp>
      <p:sp>
        <p:nvSpPr>
          <p:cNvPr id="29" name="Arc 28"/>
          <p:cNvSpPr/>
          <p:nvPr/>
        </p:nvSpPr>
        <p:spPr>
          <a:xfrm rot="17136938" flipH="1" flipV="1">
            <a:off x="4889604" y="593475"/>
            <a:ext cx="2252741" cy="1543530"/>
          </a:xfrm>
          <a:prstGeom prst="arc">
            <a:avLst>
              <a:gd name="adj1" fmla="val 17864731"/>
              <a:gd name="adj2" fmla="val 55912"/>
            </a:avLst>
          </a:prstGeom>
          <a:ln>
            <a:solidFill>
              <a:srgbClr val="EA0018"/>
            </a:solidFill>
            <a:headEnd type="none"/>
            <a:tailEnd type="triangle"/>
          </a:ln>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a:p>
        </p:txBody>
      </p:sp>
    </p:spTree>
    <p:extLst>
      <p:ext uri="{BB962C8B-B14F-4D97-AF65-F5344CB8AC3E}">
        <p14:creationId xmlns:p14="http://schemas.microsoft.com/office/powerpoint/2010/main" val="1800077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9" name="Rectangle 8"/>
          <p:cNvSpPr/>
          <p:nvPr/>
        </p:nvSpPr>
        <p:spPr>
          <a:xfrm>
            <a:off x="9288783" y="323453"/>
            <a:ext cx="803651" cy="723622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9380575" y="3661454"/>
            <a:ext cx="869699" cy="530402"/>
          </a:xfrm>
          <a:prstGeom prst="rect">
            <a:avLst/>
          </a:prstGeom>
          <a:noFill/>
        </p:spPr>
        <p:txBody>
          <a:bodyPr wrap="none" rtlCol="0">
            <a:spAutoFit/>
          </a:bodyPr>
          <a:lstStyle/>
          <a:p>
            <a:r>
              <a:rPr lang="en-US" sz="2800" b="1" dirty="0" smtClean="0"/>
              <a:t>Year</a:t>
            </a:r>
            <a:endParaRPr lang="en-US" sz="2800" b="1" dirty="0"/>
          </a:p>
        </p:txBody>
      </p:sp>
    </p:spTree>
    <p:extLst>
      <p:ext uri="{BB962C8B-B14F-4D97-AF65-F5344CB8AC3E}">
        <p14:creationId xmlns:p14="http://schemas.microsoft.com/office/powerpoint/2010/main" val="261759401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9" name="Rectangle 8"/>
          <p:cNvSpPr/>
          <p:nvPr/>
        </p:nvSpPr>
        <p:spPr>
          <a:xfrm>
            <a:off x="2376016" y="6876181"/>
            <a:ext cx="6984776" cy="68349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9380575" y="3661454"/>
            <a:ext cx="869699" cy="530402"/>
          </a:xfrm>
          <a:prstGeom prst="rect">
            <a:avLst/>
          </a:prstGeom>
          <a:noFill/>
        </p:spPr>
        <p:txBody>
          <a:bodyPr wrap="none" rtlCol="0">
            <a:spAutoFit/>
          </a:bodyPr>
          <a:lstStyle/>
          <a:p>
            <a:r>
              <a:rPr lang="en-US" sz="2800" b="1" dirty="0" smtClean="0"/>
              <a:t>Year</a:t>
            </a:r>
            <a:endParaRPr lang="en-US" sz="2800" b="1" dirty="0"/>
          </a:p>
        </p:txBody>
      </p:sp>
    </p:spTree>
    <p:extLst>
      <p:ext uri="{BB962C8B-B14F-4D97-AF65-F5344CB8AC3E}">
        <p14:creationId xmlns:p14="http://schemas.microsoft.com/office/powerpoint/2010/main" val="268799621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9" name="Rectangle 8"/>
          <p:cNvSpPr/>
          <p:nvPr/>
        </p:nvSpPr>
        <p:spPr>
          <a:xfrm>
            <a:off x="12824" y="2195661"/>
            <a:ext cx="2726293" cy="158417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9380575" y="3661454"/>
            <a:ext cx="869699" cy="530402"/>
          </a:xfrm>
          <a:prstGeom prst="rect">
            <a:avLst/>
          </a:prstGeom>
          <a:noFill/>
        </p:spPr>
        <p:txBody>
          <a:bodyPr wrap="none" rtlCol="0">
            <a:spAutoFit/>
          </a:bodyPr>
          <a:lstStyle/>
          <a:p>
            <a:r>
              <a:rPr lang="en-US" sz="2800" b="1" dirty="0" smtClean="0"/>
              <a:t>Year</a:t>
            </a:r>
            <a:endParaRPr lang="en-US" sz="2800" b="1" dirty="0"/>
          </a:p>
        </p:txBody>
      </p:sp>
    </p:spTree>
    <p:extLst>
      <p:ext uri="{BB962C8B-B14F-4D97-AF65-F5344CB8AC3E}">
        <p14:creationId xmlns:p14="http://schemas.microsoft.com/office/powerpoint/2010/main" val="19240809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9" name="Rectangle 8"/>
          <p:cNvSpPr/>
          <p:nvPr/>
        </p:nvSpPr>
        <p:spPr>
          <a:xfrm>
            <a:off x="9763" y="539476"/>
            <a:ext cx="2726293" cy="158417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9380575" y="3661454"/>
            <a:ext cx="869699" cy="530402"/>
          </a:xfrm>
          <a:prstGeom prst="rect">
            <a:avLst/>
          </a:prstGeom>
          <a:noFill/>
        </p:spPr>
        <p:txBody>
          <a:bodyPr wrap="none" rtlCol="0">
            <a:spAutoFit/>
          </a:bodyPr>
          <a:lstStyle/>
          <a:p>
            <a:r>
              <a:rPr lang="en-US" sz="2800" b="1" dirty="0" smtClean="0"/>
              <a:t>Year</a:t>
            </a:r>
            <a:endParaRPr lang="en-US" sz="2800" b="1" dirty="0"/>
          </a:p>
        </p:txBody>
      </p:sp>
    </p:spTree>
    <p:extLst>
      <p:ext uri="{BB962C8B-B14F-4D97-AF65-F5344CB8AC3E}">
        <p14:creationId xmlns:p14="http://schemas.microsoft.com/office/powerpoint/2010/main" val="37492224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125</a:t>
            </a:fld>
            <a:endParaRPr lang="en-US"/>
          </a:p>
        </p:txBody>
      </p:sp>
      <p:pic>
        <p:nvPicPr>
          <p:cNvPr id="4" name="Picture 3"/>
          <p:cNvPicPr>
            <a:picLocks noChangeAspect="1"/>
          </p:cNvPicPr>
          <p:nvPr/>
        </p:nvPicPr>
        <p:blipFill rotWithShape="1">
          <a:blip r:embed="rId2"/>
          <a:srcRect b="5806"/>
          <a:stretch/>
        </p:blipFill>
        <p:spPr>
          <a:xfrm>
            <a:off x="0" y="10188"/>
            <a:ext cx="8853891" cy="7120812"/>
          </a:xfrm>
          <a:prstGeom prst="rect">
            <a:avLst/>
          </a:prstGeom>
        </p:spPr>
      </p:pic>
    </p:spTree>
    <p:extLst>
      <p:ext uri="{BB962C8B-B14F-4D97-AF65-F5344CB8AC3E}">
        <p14:creationId xmlns:p14="http://schemas.microsoft.com/office/powerpoint/2010/main" val="302499639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146787" y="3670892"/>
            <a:ext cx="2791598" cy="2824828"/>
          </a:xfrm>
          <a:prstGeom prst="ellipse">
            <a:avLst/>
          </a:prstGeom>
          <a:solidFill>
            <a:srgbClr val="7E002D">
              <a:alpha val="97000"/>
            </a:srgbClr>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p>
          <a:p>
            <a:pPr algn="ctr"/>
            <a:r>
              <a:rPr lang="en-US" sz="2200" b="1" dirty="0">
                <a:solidFill>
                  <a:schemeClr val="bg1"/>
                </a:solidFill>
                <a:latin typeface="Avenir Book"/>
                <a:cs typeface="Avenir Book"/>
              </a:rPr>
              <a:t>Qualitative</a:t>
            </a:r>
          </a:p>
          <a:p>
            <a:pPr algn="ctr"/>
            <a:r>
              <a:rPr lang="en-US" sz="2200" b="1" dirty="0">
                <a:solidFill>
                  <a:schemeClr val="bg1"/>
                </a:solidFill>
                <a:latin typeface="Avenir Book"/>
                <a:cs typeface="Avenir Book"/>
              </a:rPr>
              <a:t>Performance </a:t>
            </a:r>
          </a:p>
          <a:p>
            <a:pPr algn="ctr"/>
            <a:r>
              <a:rPr lang="en-US" sz="2200" b="1" dirty="0">
                <a:solidFill>
                  <a:schemeClr val="bg1"/>
                </a:solidFill>
                <a:latin typeface="Avenir Book"/>
                <a:cs typeface="Avenir Book"/>
              </a:rPr>
              <a:t>Evaluation</a:t>
            </a:r>
          </a:p>
          <a:p>
            <a:pPr algn="ctr"/>
            <a:endParaRPr lang="en-US" sz="2200" b="1" dirty="0">
              <a:solidFill>
                <a:schemeClr val="bg1"/>
              </a:solidFill>
              <a:latin typeface="Avenir Book"/>
              <a:cs typeface="Avenir Book"/>
            </a:endParaRPr>
          </a:p>
        </p:txBody>
      </p:sp>
      <p:pic>
        <p:nvPicPr>
          <p:cNvPr id="9" name="Picture 8" descr="LO Swi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576" y="668985"/>
            <a:ext cx="1076846" cy="6909357"/>
          </a:xfrm>
          <a:prstGeom prst="rect">
            <a:avLst/>
          </a:prstGeom>
        </p:spPr>
      </p:pic>
      <p:sp>
        <p:nvSpPr>
          <p:cNvPr id="8" name="Rounded Rectangle 7"/>
          <p:cNvSpPr/>
          <p:nvPr/>
        </p:nvSpPr>
        <p:spPr>
          <a:xfrm>
            <a:off x="3789553" y="1548233"/>
            <a:ext cx="5465022" cy="2520925"/>
          </a:xfrm>
          <a:prstGeom prst="roundRect">
            <a:avLst/>
          </a:prstGeom>
          <a:noFill/>
          <a:ln w="12700" cmpd="sng">
            <a:solidFill>
              <a:srgbClr val="FAD900"/>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Rectangle 1"/>
          <p:cNvSpPr/>
          <p:nvPr/>
        </p:nvSpPr>
        <p:spPr>
          <a:xfrm>
            <a:off x="7010257" y="1626438"/>
            <a:ext cx="2412821" cy="2530700"/>
          </a:xfrm>
          <a:prstGeom prst="rect">
            <a:avLst/>
          </a:prstGeom>
        </p:spPr>
        <p:txBody>
          <a:bodyPr wrap="square" lIns="100794" tIns="50397" rIns="100794" bIns="50397">
            <a:spAutoFit/>
          </a:bodyPr>
          <a:lstStyle/>
          <a:p>
            <a:pPr>
              <a:spcAft>
                <a:spcPts val="661"/>
              </a:spcAft>
            </a:pPr>
            <a:r>
              <a:rPr lang="en-US" b="1" dirty="0">
                <a:latin typeface="Avenir Book"/>
                <a:cs typeface="Avenir Book"/>
              </a:rPr>
              <a:t>Collegiate Learning Assessment (CLA+)</a:t>
            </a:r>
          </a:p>
          <a:p>
            <a:pPr>
              <a:spcAft>
                <a:spcPts val="661"/>
              </a:spcAft>
            </a:pPr>
            <a:r>
              <a:rPr lang="en-US" b="1" dirty="0">
                <a:latin typeface="Avenir Book"/>
                <a:cs typeface="Avenir Book"/>
              </a:rPr>
              <a:t>Critical Thinking Assessment Test (CAT)</a:t>
            </a:r>
          </a:p>
          <a:p>
            <a:pPr>
              <a:spcAft>
                <a:spcPts val="661"/>
              </a:spcAft>
            </a:pPr>
            <a:r>
              <a:rPr lang="en-US" b="1" dirty="0">
                <a:latin typeface="Avenir Book"/>
                <a:cs typeface="Avenir Book"/>
              </a:rPr>
              <a:t>Transferable Learning Orientations Survey (TLO)</a:t>
            </a:r>
          </a:p>
        </p:txBody>
      </p:sp>
      <p:sp>
        <p:nvSpPr>
          <p:cNvPr id="11" name="Rounded Rectangle 10"/>
          <p:cNvSpPr/>
          <p:nvPr/>
        </p:nvSpPr>
        <p:spPr>
          <a:xfrm>
            <a:off x="361402" y="4254809"/>
            <a:ext cx="4128184" cy="2544500"/>
          </a:xfrm>
          <a:prstGeom prst="roundRect">
            <a:avLst/>
          </a:prstGeom>
          <a:noFill/>
          <a:ln w="3175" cmpd="sng">
            <a:solidFill>
              <a:srgbClr val="740005"/>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7" name="Rectangle 6"/>
          <p:cNvSpPr/>
          <p:nvPr/>
        </p:nvSpPr>
        <p:spPr>
          <a:xfrm>
            <a:off x="578703" y="4498122"/>
            <a:ext cx="1568083" cy="2078627"/>
          </a:xfrm>
          <a:prstGeom prst="rect">
            <a:avLst/>
          </a:prstGeom>
        </p:spPr>
        <p:txBody>
          <a:bodyPr wrap="square" lIns="100794" tIns="50397" rIns="100794" bIns="50397">
            <a:spAutoFit/>
          </a:bodyPr>
          <a:lstStyle/>
          <a:p>
            <a:r>
              <a:rPr lang="en-US" b="1" dirty="0">
                <a:solidFill>
                  <a:srgbClr val="740005"/>
                </a:solidFill>
                <a:latin typeface="Avenir Book"/>
                <a:cs typeface="Avenir Book"/>
              </a:rPr>
              <a:t>Team observations to see the students’ intellectual skill development </a:t>
            </a:r>
          </a:p>
        </p:txBody>
      </p:sp>
      <p:sp>
        <p:nvSpPr>
          <p:cNvPr id="12" name="Rounded Rectangle 11"/>
          <p:cNvSpPr/>
          <p:nvPr/>
        </p:nvSpPr>
        <p:spPr>
          <a:xfrm>
            <a:off x="5096305" y="4218484"/>
            <a:ext cx="4480288" cy="2580825"/>
          </a:xfrm>
          <a:prstGeom prst="roundRect">
            <a:avLst/>
          </a:prstGeom>
          <a:noFill/>
          <a:ln w="3175" cmpd="sng">
            <a:solidFill>
              <a:srgbClr val="001C66"/>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3" name="Rectangle 12"/>
          <p:cNvSpPr/>
          <p:nvPr/>
        </p:nvSpPr>
        <p:spPr>
          <a:xfrm>
            <a:off x="7364443" y="4460118"/>
            <a:ext cx="2058636" cy="2078627"/>
          </a:xfrm>
          <a:prstGeom prst="rect">
            <a:avLst/>
          </a:prstGeom>
        </p:spPr>
        <p:txBody>
          <a:bodyPr wrap="square" lIns="100794" tIns="50397" rIns="100794" bIns="50397">
            <a:spAutoFit/>
          </a:bodyPr>
          <a:lstStyle/>
          <a:p>
            <a:r>
              <a:rPr lang="en-US" b="1" dirty="0">
                <a:solidFill>
                  <a:srgbClr val="001C66"/>
                </a:solidFill>
                <a:latin typeface="Avenir Book"/>
                <a:cs typeface="Avenir Book"/>
              </a:rPr>
              <a:t>Valid Assessment of Learning in Undergraduate Education (VALUE) rubrics for evaluation of course work</a:t>
            </a:r>
          </a:p>
        </p:txBody>
      </p:sp>
      <p:sp>
        <p:nvSpPr>
          <p:cNvPr id="6" name="Oval 5"/>
          <p:cNvSpPr/>
          <p:nvPr/>
        </p:nvSpPr>
        <p:spPr>
          <a:xfrm>
            <a:off x="3313523" y="1548234"/>
            <a:ext cx="2790840" cy="2911885"/>
          </a:xfrm>
          <a:prstGeom prst="ellipse">
            <a:avLst/>
          </a:prstGeom>
          <a:solidFill>
            <a:srgbClr val="FAD9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solidFill>
                <a:schemeClr val="tx1"/>
              </a:solidFill>
              <a:latin typeface="Avenir Book"/>
              <a:cs typeface="Avenir Book"/>
            </a:endParaRPr>
          </a:p>
          <a:p>
            <a:pPr algn="ctr"/>
            <a:r>
              <a:rPr lang="en-US" sz="2200" b="1" dirty="0">
                <a:solidFill>
                  <a:schemeClr val="tx1"/>
                </a:solidFill>
                <a:latin typeface="Avenir Book"/>
                <a:cs typeface="Avenir Book"/>
              </a:rPr>
              <a:t>Standardized </a:t>
            </a:r>
          </a:p>
          <a:p>
            <a:pPr algn="ctr"/>
            <a:r>
              <a:rPr lang="en-US" sz="2200" b="1" dirty="0">
                <a:solidFill>
                  <a:schemeClr val="tx1"/>
                </a:solidFill>
                <a:latin typeface="Avenir Book"/>
                <a:cs typeface="Avenir Book"/>
              </a:rPr>
              <a:t>Measurement</a:t>
            </a:r>
          </a:p>
          <a:p>
            <a:pPr algn="ctr"/>
            <a:endParaRPr lang="en-US" sz="2200" b="1" dirty="0">
              <a:solidFill>
                <a:schemeClr val="tx1"/>
              </a:solidFill>
              <a:latin typeface="Avenir Book"/>
              <a:cs typeface="Avenir Book"/>
            </a:endParaRPr>
          </a:p>
        </p:txBody>
      </p:sp>
      <p:sp>
        <p:nvSpPr>
          <p:cNvPr id="4" name="Oval 3"/>
          <p:cNvSpPr/>
          <p:nvPr/>
        </p:nvSpPr>
        <p:spPr>
          <a:xfrm>
            <a:off x="4489586" y="3684627"/>
            <a:ext cx="2828176" cy="2811093"/>
          </a:xfrm>
          <a:prstGeom prst="ellipse">
            <a:avLst/>
          </a:prstGeom>
          <a:solidFill>
            <a:srgbClr val="052E6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p>
          <a:p>
            <a:pPr algn="ctr"/>
            <a:r>
              <a:rPr lang="en-US" sz="2200" b="1" dirty="0">
                <a:latin typeface="Avenir Book"/>
                <a:cs typeface="Avenir Book"/>
              </a:rPr>
              <a:t>Course Embedded Measures</a:t>
            </a:r>
            <a:endParaRPr lang="en-US" sz="2200" b="1" dirty="0"/>
          </a:p>
          <a:p>
            <a:endParaRPr lang="en-US" sz="2200" b="1" dirty="0"/>
          </a:p>
        </p:txBody>
      </p:sp>
      <p:sp>
        <p:nvSpPr>
          <p:cNvPr id="10" name="Title 9"/>
          <p:cNvSpPr>
            <a:spLocks noGrp="1"/>
          </p:cNvSpPr>
          <p:nvPr>
            <p:ph type="title"/>
          </p:nvPr>
        </p:nvSpPr>
        <p:spPr>
          <a:xfrm>
            <a:off x="148479" y="-1"/>
            <a:ext cx="9484108" cy="1230337"/>
          </a:xfrm>
        </p:spPr>
        <p:txBody>
          <a:bodyPr>
            <a:normAutofit/>
          </a:bodyPr>
          <a:lstStyle/>
          <a:p>
            <a:r>
              <a:rPr lang="en-US" sz="4400" b="1" dirty="0" smtClean="0"/>
              <a:t>Triangulation: Can we trust the data?</a:t>
            </a:r>
            <a:endParaRPr lang="en-US" sz="4400" dirty="0"/>
          </a:p>
        </p:txBody>
      </p:sp>
    </p:spTree>
    <p:extLst>
      <p:ext uri="{BB962C8B-B14F-4D97-AF65-F5344CB8AC3E}">
        <p14:creationId xmlns:p14="http://schemas.microsoft.com/office/powerpoint/2010/main" val="4236407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sources</a:t>
            </a:r>
            <a:endParaRPr lang="en-US" dirty="0"/>
          </a:p>
        </p:txBody>
      </p:sp>
      <p:sp>
        <p:nvSpPr>
          <p:cNvPr id="3" name="Text Placeholder 2"/>
          <p:cNvSpPr>
            <a:spLocks noGrp="1"/>
          </p:cNvSpPr>
          <p:nvPr>
            <p:ph idx="1"/>
          </p:nvPr>
        </p:nvSpPr>
        <p:spPr/>
        <p:txBody>
          <a:bodyPr>
            <a:normAutofit/>
          </a:bodyPr>
          <a:lstStyle/>
          <a:p>
            <a:r>
              <a:rPr lang="en-US" sz="2800" dirty="0" smtClean="0"/>
              <a:t>In-course assessment (exams, reports, etc.)</a:t>
            </a:r>
          </a:p>
          <a:p>
            <a:r>
              <a:rPr lang="en-US" sz="2800" dirty="0" smtClean="0"/>
              <a:t>Program wide assessment (e.g. common rubrics)</a:t>
            </a:r>
          </a:p>
          <a:p>
            <a:r>
              <a:rPr lang="en-US" sz="2800" dirty="0" smtClean="0"/>
              <a:t>Standardized tests (concept inventory, etc.)</a:t>
            </a:r>
          </a:p>
          <a:p>
            <a:r>
              <a:rPr lang="en-US" sz="2800" dirty="0" smtClean="0"/>
              <a:t>Surveys: NSSE, exit surveys, alumni surveys</a:t>
            </a:r>
          </a:p>
          <a:p>
            <a:r>
              <a:rPr lang="en-US" sz="2800" dirty="0"/>
              <a:t>A</a:t>
            </a:r>
            <a:r>
              <a:rPr lang="en-US" sz="2800" dirty="0" smtClean="0"/>
              <a:t>dvisory board</a:t>
            </a:r>
          </a:p>
          <a:p>
            <a:r>
              <a:rPr lang="en-US" sz="2800" dirty="0" smtClean="0"/>
              <a:t>Retention/failure/withdrawal rates</a:t>
            </a:r>
          </a:p>
          <a:p>
            <a:r>
              <a:rPr lang="en-US" sz="2800" dirty="0" smtClean="0"/>
              <a:t>Research studies</a:t>
            </a:r>
          </a:p>
          <a:p>
            <a:r>
              <a:rPr lang="en-US" sz="2800" dirty="0" smtClean="0"/>
              <a:t>Employers</a:t>
            </a:r>
          </a:p>
          <a:p>
            <a:r>
              <a:rPr lang="en-US" sz="2800" dirty="0"/>
              <a:t>C</a:t>
            </a:r>
            <a:r>
              <a:rPr lang="en-US" sz="2800" dirty="0" smtClean="0"/>
              <a:t>o-op/internship reports</a:t>
            </a:r>
            <a:endParaRPr lang="en-US" sz="2800"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127</a:t>
            </a:fld>
            <a:endParaRPr lang="en-US"/>
          </a:p>
        </p:txBody>
      </p:sp>
    </p:spTree>
    <p:extLst>
      <p:ext uri="{BB962C8B-B14F-4D97-AF65-F5344CB8AC3E}">
        <p14:creationId xmlns:p14="http://schemas.microsoft.com/office/powerpoint/2010/main" val="405894746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sources</a:t>
            </a:r>
            <a:endParaRPr lang="en-US" dirty="0"/>
          </a:p>
        </p:txBody>
      </p:sp>
      <p:sp>
        <p:nvSpPr>
          <p:cNvPr id="3" name="Text Placeholder 2"/>
          <p:cNvSpPr>
            <a:spLocks noGrp="1"/>
          </p:cNvSpPr>
          <p:nvPr>
            <p:ph idx="1"/>
          </p:nvPr>
        </p:nvSpPr>
        <p:spPr/>
        <p:txBody>
          <a:bodyPr>
            <a:normAutofit/>
          </a:bodyPr>
          <a:lstStyle/>
          <a:p>
            <a:r>
              <a:rPr lang="en-US" sz="2800" b="1" dirty="0" smtClean="0">
                <a:solidFill>
                  <a:srgbClr val="F79646"/>
                </a:solidFill>
              </a:rPr>
              <a:t>In-course assessment (exams, reports, etc.)</a:t>
            </a:r>
          </a:p>
          <a:p>
            <a:r>
              <a:rPr lang="en-US" sz="2800" b="1" dirty="0" smtClean="0">
                <a:solidFill>
                  <a:srgbClr val="F79646"/>
                </a:solidFill>
              </a:rPr>
              <a:t>Program wide assessment (e.g. common rubrics)</a:t>
            </a:r>
          </a:p>
          <a:p>
            <a:r>
              <a:rPr lang="en-US" sz="2800" b="1" dirty="0" smtClean="0">
                <a:solidFill>
                  <a:srgbClr val="F79646"/>
                </a:solidFill>
              </a:rPr>
              <a:t>Standardized tests (concept inventory, etc.)</a:t>
            </a:r>
          </a:p>
          <a:p>
            <a:r>
              <a:rPr lang="en-US" sz="2800" dirty="0" smtClean="0"/>
              <a:t>Surveys: NSSE, exit surveys, alumni surveys</a:t>
            </a:r>
          </a:p>
          <a:p>
            <a:r>
              <a:rPr lang="en-US" sz="2800" dirty="0"/>
              <a:t>A</a:t>
            </a:r>
            <a:r>
              <a:rPr lang="en-US" sz="2800" dirty="0" smtClean="0"/>
              <a:t>dvisory board</a:t>
            </a:r>
          </a:p>
          <a:p>
            <a:r>
              <a:rPr lang="en-US" sz="2800" dirty="0" smtClean="0"/>
              <a:t>Retention/failure/withdrawal rates</a:t>
            </a:r>
          </a:p>
          <a:p>
            <a:r>
              <a:rPr lang="en-US" sz="2800" dirty="0" smtClean="0"/>
              <a:t>Research studies</a:t>
            </a:r>
          </a:p>
          <a:p>
            <a:r>
              <a:rPr lang="en-US" sz="2800" dirty="0" smtClean="0"/>
              <a:t>Employers</a:t>
            </a:r>
          </a:p>
          <a:p>
            <a:r>
              <a:rPr lang="en-US" sz="2800" dirty="0"/>
              <a:t>C</a:t>
            </a:r>
            <a:r>
              <a:rPr lang="en-US" sz="2800" dirty="0" smtClean="0"/>
              <a:t>o-op/internship reports</a:t>
            </a:r>
            <a:endParaRPr lang="en-US" sz="2800"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128</a:t>
            </a:fld>
            <a:endParaRPr lang="en-US"/>
          </a:p>
        </p:txBody>
      </p:sp>
    </p:spTree>
    <p:extLst>
      <p:ext uri="{BB962C8B-B14F-4D97-AF65-F5344CB8AC3E}">
        <p14:creationId xmlns:p14="http://schemas.microsoft.com/office/powerpoint/2010/main" val="177783503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784" y="179437"/>
            <a:ext cx="9072563" cy="1100836"/>
          </a:xfrm>
        </p:spPr>
        <p:txBody>
          <a:bodyPr/>
          <a:lstStyle/>
          <a:p>
            <a:r>
              <a:rPr lang="en-US" dirty="0" smtClean="0"/>
              <a:t>Case study context</a:t>
            </a:r>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129</a:t>
            </a:fld>
            <a:endParaRPr lang="en-US"/>
          </a:p>
        </p:txBody>
      </p:sp>
      <p:sp>
        <p:nvSpPr>
          <p:cNvPr id="3" name="Content Placeholder 2"/>
          <p:cNvSpPr>
            <a:spLocks noGrp="1"/>
          </p:cNvSpPr>
          <p:nvPr>
            <p:ph idx="4294967295"/>
          </p:nvPr>
        </p:nvSpPr>
        <p:spPr>
          <a:xfrm>
            <a:off x="0" y="1331913"/>
            <a:ext cx="9074150" cy="5976937"/>
          </a:xfrm>
        </p:spPr>
        <p:txBody>
          <a:bodyPr>
            <a:normAutofit/>
          </a:bodyPr>
          <a:lstStyle/>
          <a:p>
            <a:pPr marL="0" indent="0">
              <a:buNone/>
            </a:pPr>
            <a:endParaRPr lang="en-US" dirty="0" smtClean="0"/>
          </a:p>
          <a:p>
            <a:pPr marL="0" indent="0">
              <a:buNone/>
            </a:pPr>
            <a:endParaRPr lang="en-US" b="1" dirty="0" smtClean="0">
              <a:solidFill>
                <a:schemeClr val="accent6"/>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35992222"/>
              </p:ext>
            </p:extLst>
          </p:nvPr>
        </p:nvGraphicFramePr>
        <p:xfrm>
          <a:off x="359792" y="1331565"/>
          <a:ext cx="9577064" cy="6262274"/>
        </p:xfrm>
        <a:graphic>
          <a:graphicData uri="http://schemas.openxmlformats.org/drawingml/2006/table">
            <a:tbl>
              <a:tblPr bandRow="1">
                <a:tableStyleId>{5C22544A-7EE6-4342-B048-85BDC9FD1C3A}</a:tableStyleId>
              </a:tblPr>
              <a:tblGrid>
                <a:gridCol w="2376264"/>
                <a:gridCol w="7200800"/>
              </a:tblGrid>
              <a:tr h="1199581">
                <a:tc gridSpan="2">
                  <a:txBody>
                    <a:bodyPr/>
                    <a:lstStyle/>
                    <a:p>
                      <a:pPr marL="0" indent="0">
                        <a:buNone/>
                      </a:pPr>
                      <a:r>
                        <a:rPr lang="en-US" sz="3200" b="1" dirty="0" smtClean="0">
                          <a:solidFill>
                            <a:schemeClr val="tx1"/>
                          </a:solidFill>
                        </a:rPr>
                        <a:t>All programs </a:t>
                      </a:r>
                      <a:r>
                        <a:rPr lang="en-US" sz="3200" dirty="0" smtClean="0">
                          <a:solidFill>
                            <a:schemeClr val="tx1"/>
                          </a:solidFill>
                        </a:rPr>
                        <a:t>in an engineering faculty</a:t>
                      </a:r>
                    </a:p>
                    <a:p>
                      <a:pPr marL="0" indent="0">
                        <a:buNone/>
                      </a:pPr>
                      <a:r>
                        <a:rPr lang="en-US" sz="3200" dirty="0" smtClean="0">
                          <a:solidFill>
                            <a:schemeClr val="tx1"/>
                          </a:solidFill>
                        </a:rPr>
                        <a:t>Drill down to </a:t>
                      </a:r>
                      <a:r>
                        <a:rPr lang="en-US" sz="3200" b="1" dirty="0" smtClean="0">
                          <a:solidFill>
                            <a:schemeClr val="tx1"/>
                          </a:solidFill>
                        </a:rPr>
                        <a:t>first year design course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tc>
              </a:tr>
              <a:tr h="1679413">
                <a:tc>
                  <a:txBody>
                    <a:bodyPr/>
                    <a:lstStyle/>
                    <a:p>
                      <a:pPr marL="0" marR="0" indent="0" algn="l" defTabSz="1007838" rtl="0" eaLnBrk="1" fontAlgn="auto" latinLnBrk="0" hangingPunct="1">
                        <a:lnSpc>
                          <a:spcPct val="100000"/>
                        </a:lnSpc>
                        <a:spcBef>
                          <a:spcPts val="0"/>
                        </a:spcBef>
                        <a:spcAft>
                          <a:spcPts val="0"/>
                        </a:spcAft>
                        <a:buClrTx/>
                        <a:buSzTx/>
                        <a:buFontTx/>
                        <a:buNone/>
                        <a:tabLst/>
                        <a:defRPr/>
                      </a:pPr>
                      <a:r>
                        <a:rPr lang="en-US" sz="3600" b="1" dirty="0" smtClean="0">
                          <a:solidFill>
                            <a:schemeClr val="accent6"/>
                          </a:solidFill>
                        </a:rPr>
                        <a:t>Attributes</a:t>
                      </a:r>
                      <a:endParaRPr lang="en-US" dirty="0" smtClean="0">
                        <a:solidFill>
                          <a:schemeClr val="accent6"/>
                        </a:solidFill>
                      </a:endParaRPr>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indent="0">
                        <a:buNone/>
                      </a:pPr>
                      <a:r>
                        <a:rPr lang="en-US" sz="3600" b="0" dirty="0" smtClean="0">
                          <a:solidFill>
                            <a:srgbClr val="000000"/>
                          </a:solidFill>
                        </a:rPr>
                        <a:t>Problem analysis</a:t>
                      </a:r>
                      <a:r>
                        <a:rPr lang="en-US" sz="3600" b="0" baseline="0" dirty="0" smtClean="0">
                          <a:solidFill>
                            <a:srgbClr val="000000"/>
                          </a:solidFill>
                        </a:rPr>
                        <a:t>   </a:t>
                      </a:r>
                      <a:r>
                        <a:rPr lang="en-US" sz="3600" b="0" dirty="0" smtClean="0">
                          <a:solidFill>
                            <a:srgbClr val="000000"/>
                          </a:solidFill>
                        </a:rPr>
                        <a:t>Communication</a:t>
                      </a:r>
                    </a:p>
                    <a:p>
                      <a:pPr marL="0" indent="0">
                        <a:buNone/>
                      </a:pPr>
                      <a:r>
                        <a:rPr lang="en-US" sz="3600" b="0" dirty="0" smtClean="0">
                          <a:solidFill>
                            <a:srgbClr val="000000"/>
                          </a:solidFill>
                        </a:rPr>
                        <a:t>Design                     Lifelong learning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809639">
                <a:tc>
                  <a:txBody>
                    <a:bodyPr/>
                    <a:lstStyle/>
                    <a:p>
                      <a:pPr marL="0" indent="0">
                        <a:buNone/>
                      </a:pPr>
                      <a:r>
                        <a:rPr lang="en-US" sz="3200" b="1" dirty="0" smtClean="0">
                          <a:solidFill>
                            <a:srgbClr val="F79646"/>
                          </a:solidFill>
                        </a:rPr>
                        <a:t>Assessment</a:t>
                      </a:r>
                    </a:p>
                    <a:p>
                      <a:endParaRPr lang="en-US" dirty="0">
                        <a:solidFill>
                          <a:srgbClr val="F79646"/>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514350" indent="-514350">
                        <a:buFont typeface="+mj-lt"/>
                        <a:buAutoNum type="arabicPeriod"/>
                      </a:pPr>
                      <a:r>
                        <a:rPr lang="en-US" sz="2800" dirty="0" smtClean="0">
                          <a:solidFill>
                            <a:srgbClr val="000000"/>
                          </a:solidFill>
                        </a:rPr>
                        <a:t>In-class assessment in first year design</a:t>
                      </a:r>
                      <a:r>
                        <a:rPr lang="en-US" sz="2800" baseline="0" dirty="0" smtClean="0">
                          <a:solidFill>
                            <a:srgbClr val="000000"/>
                          </a:solidFill>
                        </a:rPr>
                        <a:t> course</a:t>
                      </a:r>
                      <a:endParaRPr lang="en-US" sz="2800" dirty="0" smtClean="0">
                        <a:solidFill>
                          <a:srgbClr val="000000"/>
                        </a:solidFill>
                      </a:endParaRPr>
                    </a:p>
                    <a:p>
                      <a:pPr marL="514350" indent="-514350">
                        <a:buFont typeface="+mj-lt"/>
                        <a:buAutoNum type="arabicPeriod"/>
                      </a:pPr>
                      <a:r>
                        <a:rPr lang="en-US" sz="2800" dirty="0" smtClean="0">
                          <a:solidFill>
                            <a:srgbClr val="000000"/>
                          </a:solidFill>
                        </a:rPr>
                        <a:t>Data from other courses</a:t>
                      </a:r>
                    </a:p>
                    <a:p>
                      <a:pPr marL="514350" indent="-514350">
                        <a:buFont typeface="+mj-lt"/>
                        <a:buAutoNum type="arabicPeriod"/>
                      </a:pPr>
                      <a:r>
                        <a:rPr lang="en-US" sz="2800" dirty="0" smtClean="0">
                          <a:solidFill>
                            <a:srgbClr val="000000"/>
                          </a:solidFill>
                        </a:rPr>
                        <a:t>Standardized test of critical thinking and writing of first and fourth year students</a:t>
                      </a:r>
                    </a:p>
                    <a:p>
                      <a:pPr marL="514350" indent="-514350">
                        <a:buFont typeface="+mj-lt"/>
                        <a:buAutoNum type="arabicPeriod"/>
                      </a:pPr>
                      <a:r>
                        <a:rPr lang="en-US" sz="2800" dirty="0" smtClean="0">
                          <a:solidFill>
                            <a:srgbClr val="000000"/>
                          </a:solidFill>
                        </a:rPr>
                        <a:t>Program-wide rubrics used to score first and fourth year design reports</a:t>
                      </a:r>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351722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b="1" dirty="0" smtClean="0"/>
              <a:t>12 Graduate Attributes</a:t>
            </a:r>
            <a:endParaRPr lang="en-CA" b="1" dirty="0"/>
          </a:p>
        </p:txBody>
      </p:sp>
      <p:sp>
        <p:nvSpPr>
          <p:cNvPr id="6" name="Content Placeholder 5"/>
          <p:cNvSpPr>
            <a:spLocks noGrp="1"/>
          </p:cNvSpPr>
          <p:nvPr>
            <p:ph sz="half" idx="1"/>
          </p:nvPr>
        </p:nvSpPr>
        <p:spPr>
          <a:xfrm>
            <a:off x="582613" y="1907629"/>
            <a:ext cx="4457700" cy="5688632"/>
          </a:xfrm>
        </p:spPr>
        <p:txBody>
          <a:bodyPr/>
          <a:lstStyle/>
          <a:p>
            <a:pPr marL="514297" indent="-514297">
              <a:buSzPct val="60000"/>
              <a:buFont typeface="+mj-lt"/>
              <a:buAutoNum type="arabicPeriod"/>
            </a:pPr>
            <a:r>
              <a:rPr lang="en-CA" dirty="0" smtClean="0"/>
              <a:t>Knowledge base for engineering</a:t>
            </a:r>
          </a:p>
          <a:p>
            <a:pPr marL="514297" indent="-514297">
              <a:buSzPct val="60000"/>
              <a:buFont typeface="+mj-lt"/>
              <a:buAutoNum type="arabicPeriod"/>
            </a:pPr>
            <a:r>
              <a:rPr lang="en-CA" dirty="0" smtClean="0"/>
              <a:t>Problem analysis</a:t>
            </a:r>
          </a:p>
          <a:p>
            <a:pPr marL="514297" indent="-514297">
              <a:buSzPct val="60000"/>
              <a:buFont typeface="+mj-lt"/>
              <a:buAutoNum type="arabicPeriod"/>
            </a:pPr>
            <a:r>
              <a:rPr lang="en-CA" dirty="0" smtClean="0"/>
              <a:t>Investigation</a:t>
            </a:r>
          </a:p>
          <a:p>
            <a:pPr marL="514297" indent="-514297">
              <a:buSzPct val="60000"/>
              <a:buFont typeface="+mj-lt"/>
              <a:buAutoNum type="arabicPeriod"/>
            </a:pPr>
            <a:r>
              <a:rPr lang="en-CA" dirty="0" smtClean="0"/>
              <a:t>Design</a:t>
            </a:r>
          </a:p>
          <a:p>
            <a:pPr marL="514297" indent="-514297">
              <a:buSzPct val="60000"/>
              <a:buFont typeface="+mj-lt"/>
              <a:buAutoNum type="arabicPeriod"/>
            </a:pPr>
            <a:r>
              <a:rPr lang="en-CA" dirty="0"/>
              <a:t>Use of engineering </a:t>
            </a:r>
            <a:r>
              <a:rPr lang="en-CA" dirty="0" smtClean="0"/>
              <a:t>tools</a:t>
            </a:r>
          </a:p>
          <a:p>
            <a:pPr marL="514297" indent="-514297">
              <a:buSzPct val="60000"/>
              <a:buFont typeface="+mj-lt"/>
              <a:buAutoNum type="arabicPeriod"/>
            </a:pPr>
            <a:r>
              <a:rPr lang="en-CA" dirty="0" smtClean="0"/>
              <a:t>Individual and team work</a:t>
            </a:r>
          </a:p>
          <a:p>
            <a:endParaRPr lang="en-CA" dirty="0" smtClean="0"/>
          </a:p>
          <a:p>
            <a:endParaRPr lang="en-CA" dirty="0"/>
          </a:p>
        </p:txBody>
      </p:sp>
      <p:sp>
        <p:nvSpPr>
          <p:cNvPr id="7" name="Content Placeholder 6"/>
          <p:cNvSpPr>
            <a:spLocks noGrp="1"/>
          </p:cNvSpPr>
          <p:nvPr>
            <p:ph sz="half" idx="2"/>
          </p:nvPr>
        </p:nvSpPr>
        <p:spPr>
          <a:xfrm>
            <a:off x="5256336" y="1979638"/>
            <a:ext cx="4459288" cy="5616624"/>
          </a:xfrm>
        </p:spPr>
        <p:txBody>
          <a:bodyPr/>
          <a:lstStyle/>
          <a:p>
            <a:pPr marL="514297" indent="-514297">
              <a:buSzPct val="60000"/>
              <a:buFont typeface="+mj-lt"/>
              <a:buAutoNum type="arabicPeriod" startAt="7"/>
            </a:pPr>
            <a:r>
              <a:rPr lang="en-CA" dirty="0" smtClean="0"/>
              <a:t>Communication skills</a:t>
            </a:r>
          </a:p>
          <a:p>
            <a:pPr marL="514297" indent="-514297">
              <a:buSzPct val="60000"/>
              <a:buFont typeface="+mj-lt"/>
              <a:buAutoNum type="arabicPeriod" startAt="7"/>
            </a:pPr>
            <a:r>
              <a:rPr lang="en-CA" dirty="0" smtClean="0"/>
              <a:t>Professionalism</a:t>
            </a:r>
          </a:p>
          <a:p>
            <a:pPr marL="514297" indent="-514297">
              <a:buSzPct val="60000"/>
              <a:buFont typeface="+mj-lt"/>
              <a:buAutoNum type="arabicPeriod" startAt="7"/>
            </a:pPr>
            <a:r>
              <a:rPr lang="en-CA" dirty="0" smtClean="0"/>
              <a:t>Impact on society and environment</a:t>
            </a:r>
          </a:p>
          <a:p>
            <a:pPr marL="514297" indent="-514297">
              <a:buSzPct val="60000"/>
              <a:buFont typeface="+mj-lt"/>
              <a:buAutoNum type="arabicPeriod" startAt="7"/>
            </a:pPr>
            <a:r>
              <a:rPr lang="en-CA" dirty="0" smtClean="0"/>
              <a:t>Ethics and equity</a:t>
            </a:r>
          </a:p>
          <a:p>
            <a:pPr marL="514297" indent="-514297">
              <a:buSzPct val="60000"/>
              <a:buFont typeface="+mj-lt"/>
              <a:buAutoNum type="arabicPeriod" startAt="7"/>
            </a:pPr>
            <a:r>
              <a:rPr lang="en-CA" dirty="0" smtClean="0"/>
              <a:t>Economics and project management</a:t>
            </a:r>
          </a:p>
          <a:p>
            <a:pPr marL="514297" indent="-514297">
              <a:buSzPct val="60000"/>
              <a:buFont typeface="+mj-lt"/>
              <a:buAutoNum type="arabicPeriod" startAt="7"/>
            </a:pPr>
            <a:r>
              <a:rPr lang="en-CA" dirty="0" smtClean="0"/>
              <a:t>Lifelong learning</a:t>
            </a:r>
          </a:p>
          <a:p>
            <a:endParaRPr lang="en-CA"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13</a:t>
            </a:fld>
            <a:endParaRPr lang="en-US"/>
          </a:p>
        </p:txBody>
      </p:sp>
    </p:spTree>
    <p:extLst>
      <p:ext uri="{BB962C8B-B14F-4D97-AF65-F5344CB8AC3E}">
        <p14:creationId xmlns:p14="http://schemas.microsoft.com/office/powerpoint/2010/main" val="113954017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9" y="23978"/>
            <a:ext cx="9072563" cy="803531"/>
          </a:xfrm>
        </p:spPr>
        <p:txBody>
          <a:bodyPr>
            <a:normAutofit fontScale="90000"/>
          </a:bodyPr>
          <a:lstStyle/>
          <a:p>
            <a:r>
              <a:rPr lang="en-US" dirty="0" smtClean="0"/>
              <a:t>Assessment in the study</a:t>
            </a:r>
            <a:endParaRPr lang="en-US" dirty="0"/>
          </a:p>
        </p:txBody>
      </p:sp>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130</a:t>
            </a:fld>
            <a:endParaRPr lang="en-US"/>
          </a:p>
        </p:txBody>
      </p:sp>
      <p:pic>
        <p:nvPicPr>
          <p:cNvPr id="5" name="Picture 4" descr="CPI Table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1108"/>
            <a:ext cx="9720832" cy="6872108"/>
          </a:xfrm>
          <a:prstGeom prst="rect">
            <a:avLst/>
          </a:prstGeom>
        </p:spPr>
      </p:pic>
    </p:spTree>
    <p:extLst>
      <p:ext uri="{BB962C8B-B14F-4D97-AF65-F5344CB8AC3E}">
        <p14:creationId xmlns:p14="http://schemas.microsoft.com/office/powerpoint/2010/main" val="4028815896"/>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131</a:t>
            </a:fld>
            <a:endParaRPr lang="en-US"/>
          </a:p>
        </p:txBody>
      </p:sp>
      <p:sp>
        <p:nvSpPr>
          <p:cNvPr id="4" name="TextBox 3"/>
          <p:cNvSpPr txBox="1"/>
          <p:nvPr/>
        </p:nvSpPr>
        <p:spPr>
          <a:xfrm>
            <a:off x="30517" y="0"/>
            <a:ext cx="6908362" cy="1469120"/>
          </a:xfrm>
          <a:prstGeom prst="rect">
            <a:avLst/>
          </a:prstGeom>
          <a:noFill/>
        </p:spPr>
        <p:txBody>
          <a:bodyPr wrap="none" rtlCol="0">
            <a:spAutoFit/>
          </a:bodyPr>
          <a:lstStyle/>
          <a:p>
            <a:r>
              <a:rPr lang="en-US" sz="8800" b="1" dirty="0" smtClean="0">
                <a:solidFill>
                  <a:schemeClr val="tx1">
                    <a:alpha val="43000"/>
                  </a:schemeClr>
                </a:solidFill>
              </a:rPr>
              <a:t>1. Course data</a:t>
            </a:r>
            <a:endParaRPr lang="en-US" sz="8800" b="1" dirty="0">
              <a:solidFill>
                <a:schemeClr val="tx1">
                  <a:alpha val="43000"/>
                </a:schemeClr>
              </a:solidFill>
            </a:endParaRPr>
          </a:p>
        </p:txBody>
      </p:sp>
      <p:pic>
        <p:nvPicPr>
          <p:cNvPr id="5" name="Picture 4"/>
          <p:cNvPicPr>
            <a:picLocks noChangeAspect="1"/>
          </p:cNvPicPr>
          <p:nvPr/>
        </p:nvPicPr>
        <p:blipFill>
          <a:blip r:embed="rId2"/>
          <a:stretch>
            <a:fillRect/>
          </a:stretch>
        </p:blipFill>
        <p:spPr>
          <a:xfrm>
            <a:off x="0" y="1368021"/>
            <a:ext cx="10101188" cy="6191654"/>
          </a:xfrm>
          <a:prstGeom prst="rect">
            <a:avLst/>
          </a:prstGeom>
        </p:spPr>
      </p:pic>
    </p:spTree>
    <p:extLst>
      <p:ext uri="{BB962C8B-B14F-4D97-AF65-F5344CB8AC3E}">
        <p14:creationId xmlns:p14="http://schemas.microsoft.com/office/powerpoint/2010/main" val="393468618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132</a:t>
            </a:fld>
            <a:endParaRPr lang="en-US"/>
          </a:p>
        </p:txBody>
      </p:sp>
      <p:sp>
        <p:nvSpPr>
          <p:cNvPr id="4" name="TextBox 3"/>
          <p:cNvSpPr txBox="1"/>
          <p:nvPr/>
        </p:nvSpPr>
        <p:spPr>
          <a:xfrm>
            <a:off x="30517" y="0"/>
            <a:ext cx="9586128" cy="1218795"/>
          </a:xfrm>
          <a:prstGeom prst="rect">
            <a:avLst/>
          </a:prstGeom>
          <a:noFill/>
        </p:spPr>
        <p:txBody>
          <a:bodyPr wrap="none" rtlCol="0">
            <a:spAutoFit/>
          </a:bodyPr>
          <a:lstStyle/>
          <a:p>
            <a:r>
              <a:rPr lang="en-US" sz="7200" b="1" dirty="0" smtClean="0">
                <a:solidFill>
                  <a:schemeClr val="tx1">
                    <a:alpha val="43000"/>
                  </a:schemeClr>
                </a:solidFill>
              </a:rPr>
              <a:t>1. Course data over time</a:t>
            </a:r>
            <a:endParaRPr lang="en-US" sz="7200" b="1" dirty="0">
              <a:solidFill>
                <a:schemeClr val="tx1">
                  <a:alpha val="43000"/>
                </a:schemeClr>
              </a:solidFill>
            </a:endParaRPr>
          </a:p>
        </p:txBody>
      </p:sp>
      <p:pic>
        <p:nvPicPr>
          <p:cNvPr id="3" name="Picture 2"/>
          <p:cNvPicPr>
            <a:picLocks noChangeAspect="1"/>
          </p:cNvPicPr>
          <p:nvPr/>
        </p:nvPicPr>
        <p:blipFill>
          <a:blip r:embed="rId2"/>
          <a:stretch>
            <a:fillRect/>
          </a:stretch>
        </p:blipFill>
        <p:spPr>
          <a:xfrm>
            <a:off x="1072078" y="1304154"/>
            <a:ext cx="7200800" cy="6255521"/>
          </a:xfrm>
          <a:prstGeom prst="rect">
            <a:avLst/>
          </a:prstGeom>
        </p:spPr>
      </p:pic>
    </p:spTree>
    <p:extLst>
      <p:ext uri="{BB962C8B-B14F-4D97-AF65-F5344CB8AC3E}">
        <p14:creationId xmlns:p14="http://schemas.microsoft.com/office/powerpoint/2010/main" val="381479950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133</a:t>
            </a:fld>
            <a:endParaRPr lang="en-US"/>
          </a:p>
        </p:txBody>
      </p:sp>
      <p:pic>
        <p:nvPicPr>
          <p:cNvPr id="3" name="Picture 2"/>
          <p:cNvPicPr>
            <a:picLocks noChangeAspect="1"/>
          </p:cNvPicPr>
          <p:nvPr/>
        </p:nvPicPr>
        <p:blipFill>
          <a:blip r:embed="rId2"/>
          <a:stretch>
            <a:fillRect/>
          </a:stretch>
        </p:blipFill>
        <p:spPr>
          <a:xfrm>
            <a:off x="0" y="1013424"/>
            <a:ext cx="10094424" cy="6542682"/>
          </a:xfrm>
          <a:prstGeom prst="rect">
            <a:avLst/>
          </a:prstGeom>
        </p:spPr>
      </p:pic>
      <p:sp>
        <p:nvSpPr>
          <p:cNvPr id="4" name="TextBox 3"/>
          <p:cNvSpPr txBox="1"/>
          <p:nvPr/>
        </p:nvSpPr>
        <p:spPr>
          <a:xfrm>
            <a:off x="30517" y="0"/>
            <a:ext cx="9630236" cy="1031051"/>
          </a:xfrm>
          <a:prstGeom prst="rect">
            <a:avLst/>
          </a:prstGeom>
          <a:noFill/>
        </p:spPr>
        <p:txBody>
          <a:bodyPr wrap="none" rtlCol="0">
            <a:spAutoFit/>
          </a:bodyPr>
          <a:lstStyle/>
          <a:p>
            <a:r>
              <a:rPr lang="en-US" sz="6000" b="1" dirty="0">
                <a:solidFill>
                  <a:schemeClr val="tx1">
                    <a:alpha val="43000"/>
                  </a:schemeClr>
                </a:solidFill>
              </a:rPr>
              <a:t>2</a:t>
            </a:r>
            <a:r>
              <a:rPr lang="en-US" sz="6000" b="1" dirty="0" smtClean="0">
                <a:solidFill>
                  <a:schemeClr val="tx1">
                    <a:alpha val="43000"/>
                  </a:schemeClr>
                </a:solidFill>
              </a:rPr>
              <a:t>. Data from 1</a:t>
            </a:r>
            <a:r>
              <a:rPr lang="en-US" sz="6000" b="1" baseline="30000" dirty="0" smtClean="0">
                <a:solidFill>
                  <a:schemeClr val="tx1">
                    <a:alpha val="43000"/>
                  </a:schemeClr>
                </a:solidFill>
              </a:rPr>
              <a:t>st</a:t>
            </a:r>
            <a:r>
              <a:rPr lang="en-US" sz="6000" b="1" dirty="0" smtClean="0">
                <a:solidFill>
                  <a:schemeClr val="tx1">
                    <a:alpha val="43000"/>
                  </a:schemeClr>
                </a:solidFill>
              </a:rPr>
              <a:t>-4</a:t>
            </a:r>
            <a:r>
              <a:rPr lang="en-US" sz="6000" b="1" baseline="30000" dirty="0" smtClean="0">
                <a:solidFill>
                  <a:schemeClr val="tx1">
                    <a:alpha val="43000"/>
                  </a:schemeClr>
                </a:solidFill>
              </a:rPr>
              <a:t>th</a:t>
            </a:r>
            <a:r>
              <a:rPr lang="en-US" sz="6000" b="1" dirty="0" smtClean="0">
                <a:solidFill>
                  <a:schemeClr val="tx1">
                    <a:alpha val="43000"/>
                  </a:schemeClr>
                </a:solidFill>
              </a:rPr>
              <a:t> </a:t>
            </a:r>
            <a:r>
              <a:rPr lang="en-US" sz="6000" b="1" dirty="0" err="1" smtClean="0">
                <a:solidFill>
                  <a:schemeClr val="tx1">
                    <a:alpha val="43000"/>
                  </a:schemeClr>
                </a:solidFill>
              </a:rPr>
              <a:t>yr</a:t>
            </a:r>
            <a:r>
              <a:rPr lang="en-US" sz="6000" b="1" dirty="0" smtClean="0">
                <a:solidFill>
                  <a:schemeClr val="tx1">
                    <a:alpha val="43000"/>
                  </a:schemeClr>
                </a:solidFill>
              </a:rPr>
              <a:t> courses</a:t>
            </a:r>
            <a:endParaRPr lang="en-US" sz="6000" b="1" dirty="0">
              <a:solidFill>
                <a:schemeClr val="tx1">
                  <a:alpha val="43000"/>
                </a:schemeClr>
              </a:solidFill>
            </a:endParaRPr>
          </a:p>
        </p:txBody>
      </p:sp>
    </p:spTree>
    <p:extLst>
      <p:ext uri="{BB962C8B-B14F-4D97-AF65-F5344CB8AC3E}">
        <p14:creationId xmlns:p14="http://schemas.microsoft.com/office/powerpoint/2010/main" val="31480317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134</a:t>
            </a:fld>
            <a:endParaRPr lang="en-US"/>
          </a:p>
        </p:txBody>
      </p:sp>
      <p:pic>
        <p:nvPicPr>
          <p:cNvPr id="4" name="Picture 3"/>
          <p:cNvPicPr>
            <a:picLocks noChangeAspect="1"/>
          </p:cNvPicPr>
          <p:nvPr/>
        </p:nvPicPr>
        <p:blipFill rotWithShape="1">
          <a:blip r:embed="rId2"/>
          <a:srcRect t="14796"/>
          <a:stretch/>
        </p:blipFill>
        <p:spPr>
          <a:xfrm>
            <a:off x="3456136" y="1703420"/>
            <a:ext cx="6933342" cy="6024813"/>
          </a:xfrm>
          <a:prstGeom prst="rect">
            <a:avLst/>
          </a:prstGeom>
        </p:spPr>
      </p:pic>
      <p:grpSp>
        <p:nvGrpSpPr>
          <p:cNvPr id="13" name="Group 12"/>
          <p:cNvGrpSpPr/>
          <p:nvPr/>
        </p:nvGrpSpPr>
        <p:grpSpPr>
          <a:xfrm>
            <a:off x="1295896" y="3938707"/>
            <a:ext cx="2101495" cy="844539"/>
            <a:chOff x="2087984" y="4139877"/>
            <a:chExt cx="2101495" cy="844539"/>
          </a:xfrm>
        </p:grpSpPr>
        <p:sp>
          <p:nvSpPr>
            <p:cNvPr id="6" name="TextBox 5"/>
            <p:cNvSpPr txBox="1"/>
            <p:nvPr/>
          </p:nvSpPr>
          <p:spPr>
            <a:xfrm>
              <a:off x="2520032" y="4139877"/>
              <a:ext cx="1669447" cy="844539"/>
            </a:xfrm>
            <a:prstGeom prst="rect">
              <a:avLst/>
            </a:prstGeom>
            <a:noFill/>
          </p:spPr>
          <p:txBody>
            <a:bodyPr wrap="none" rtlCol="0">
              <a:spAutoFit/>
            </a:bodyPr>
            <a:lstStyle/>
            <a:p>
              <a:r>
                <a:rPr lang="en-US" sz="2400" b="1" dirty="0" smtClean="0"/>
                <a:t>First year</a:t>
              </a:r>
            </a:p>
            <a:p>
              <a:r>
                <a:rPr lang="en-US" sz="2400" b="1" dirty="0" smtClean="0"/>
                <a:t>Fourth year</a:t>
              </a:r>
              <a:endParaRPr lang="en-US" sz="2400" b="1" dirty="0"/>
            </a:p>
          </p:txBody>
        </p:sp>
        <p:sp>
          <p:nvSpPr>
            <p:cNvPr id="7" name="Rectangle 6"/>
            <p:cNvSpPr/>
            <p:nvPr/>
          </p:nvSpPr>
          <p:spPr>
            <a:xfrm>
              <a:off x="2087984" y="4283893"/>
              <a:ext cx="432048" cy="288032"/>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87984" y="4643933"/>
              <a:ext cx="432048" cy="288032"/>
            </a:xfrm>
            <a:prstGeom prst="rect">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a:off x="30517" y="0"/>
            <a:ext cx="10163434" cy="1220642"/>
          </a:xfrm>
          <a:prstGeom prst="rect">
            <a:avLst/>
          </a:prstGeom>
          <a:noFill/>
        </p:spPr>
        <p:txBody>
          <a:bodyPr wrap="none" rtlCol="0">
            <a:spAutoFit/>
          </a:bodyPr>
          <a:lstStyle/>
          <a:p>
            <a:r>
              <a:rPr lang="en-US" sz="3600" b="1" dirty="0" smtClean="0">
                <a:solidFill>
                  <a:schemeClr val="tx1">
                    <a:alpha val="43000"/>
                  </a:schemeClr>
                </a:solidFill>
              </a:rPr>
              <a:t>3. Standardized test of critical thinking and </a:t>
            </a:r>
          </a:p>
          <a:p>
            <a:r>
              <a:rPr lang="en-US" sz="3600" b="1" dirty="0" smtClean="0">
                <a:solidFill>
                  <a:schemeClr val="tx1">
                    <a:alpha val="43000"/>
                  </a:schemeClr>
                </a:solidFill>
              </a:rPr>
              <a:t>     Communication (Collegiate Learning Assessment)</a:t>
            </a:r>
            <a:endParaRPr lang="en-US" sz="3600" b="1" dirty="0">
              <a:solidFill>
                <a:schemeClr val="tx1">
                  <a:alpha val="43000"/>
                </a:schemeClr>
              </a:solidFill>
            </a:endParaRPr>
          </a:p>
        </p:txBody>
      </p:sp>
    </p:spTree>
    <p:extLst>
      <p:ext uri="{BB962C8B-B14F-4D97-AF65-F5344CB8AC3E}">
        <p14:creationId xmlns:p14="http://schemas.microsoft.com/office/powerpoint/2010/main" val="193412556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135</a:t>
            </a:fld>
            <a:endParaRPr lang="en-US"/>
          </a:p>
        </p:txBody>
      </p:sp>
      <p:pic>
        <p:nvPicPr>
          <p:cNvPr id="4" name="Picture 3"/>
          <p:cNvPicPr>
            <a:picLocks noChangeAspect="1"/>
          </p:cNvPicPr>
          <p:nvPr/>
        </p:nvPicPr>
        <p:blipFill>
          <a:blip r:embed="rId2"/>
          <a:stretch>
            <a:fillRect/>
          </a:stretch>
        </p:blipFill>
        <p:spPr>
          <a:xfrm>
            <a:off x="259116" y="912195"/>
            <a:ext cx="9827122" cy="6635740"/>
          </a:xfrm>
          <a:prstGeom prst="rect">
            <a:avLst/>
          </a:prstGeom>
        </p:spPr>
      </p:pic>
      <p:cxnSp>
        <p:nvCxnSpPr>
          <p:cNvPr id="6" name="Straight Arrow Connector 5"/>
          <p:cNvCxnSpPr/>
          <p:nvPr/>
        </p:nvCxnSpPr>
        <p:spPr>
          <a:xfrm>
            <a:off x="7704608" y="611485"/>
            <a:ext cx="1224136" cy="3312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7704608" y="611485"/>
            <a:ext cx="1152128" cy="5184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517" y="0"/>
            <a:ext cx="9834331" cy="655564"/>
          </a:xfrm>
          <a:prstGeom prst="rect">
            <a:avLst/>
          </a:prstGeom>
          <a:noFill/>
        </p:spPr>
        <p:txBody>
          <a:bodyPr wrap="square" rtlCol="0">
            <a:spAutoFit/>
          </a:bodyPr>
          <a:lstStyle/>
          <a:p>
            <a:r>
              <a:rPr lang="en-US" sz="3600" b="1" dirty="0" smtClean="0">
                <a:solidFill>
                  <a:schemeClr val="tx1">
                    <a:alpha val="43000"/>
                  </a:schemeClr>
                </a:solidFill>
              </a:rPr>
              <a:t>3. Standardized test results vs. other universities</a:t>
            </a:r>
            <a:endParaRPr lang="en-US" b="1" dirty="0" smtClean="0">
              <a:solidFill>
                <a:schemeClr val="tx1">
                  <a:alpha val="43000"/>
                </a:schemeClr>
              </a:solidFill>
            </a:endParaRPr>
          </a:p>
        </p:txBody>
      </p:sp>
      <p:cxnSp>
        <p:nvCxnSpPr>
          <p:cNvPr id="12" name="Straight Connector 11"/>
          <p:cNvCxnSpPr/>
          <p:nvPr/>
        </p:nvCxnSpPr>
        <p:spPr>
          <a:xfrm>
            <a:off x="5976169" y="611485"/>
            <a:ext cx="338462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432125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05" y="-26482"/>
            <a:ext cx="9072561" cy="1259946"/>
          </a:xfrm>
        </p:spPr>
        <p:txBody>
          <a:bodyPr>
            <a:normAutofit fontScale="90000"/>
          </a:bodyPr>
          <a:lstStyle/>
          <a:p>
            <a:r>
              <a:rPr lang="en-US" sz="3400" dirty="0">
                <a:solidFill>
                  <a:schemeClr val="bg1">
                    <a:lumMod val="65000"/>
                  </a:schemeClr>
                </a:solidFill>
              </a:rPr>
              <a:t>4</a:t>
            </a:r>
            <a:r>
              <a:rPr lang="en-US" sz="3400" dirty="0" smtClean="0">
                <a:solidFill>
                  <a:schemeClr val="bg1">
                    <a:lumMod val="65000"/>
                  </a:schemeClr>
                </a:solidFill>
              </a:rPr>
              <a:t>. Design reports scored using program</a:t>
            </a:r>
            <a:r>
              <a:rPr lang="en-US" sz="3400" dirty="0">
                <a:solidFill>
                  <a:schemeClr val="bg1">
                    <a:lumMod val="65000"/>
                  </a:schemeClr>
                </a:solidFill>
              </a:rPr>
              <a:t>-</a:t>
            </a:r>
            <a:r>
              <a:rPr lang="en-US" sz="3400" dirty="0" smtClean="0">
                <a:solidFill>
                  <a:schemeClr val="bg1">
                    <a:lumMod val="65000"/>
                  </a:schemeClr>
                </a:solidFill>
              </a:rPr>
              <a:t>wide</a:t>
            </a:r>
            <a:br>
              <a:rPr lang="en-US" sz="3400" dirty="0" smtClean="0">
                <a:solidFill>
                  <a:schemeClr val="bg1">
                    <a:lumMod val="65000"/>
                  </a:schemeClr>
                </a:solidFill>
              </a:rPr>
            </a:br>
            <a:r>
              <a:rPr lang="en-US" sz="3400" dirty="0">
                <a:solidFill>
                  <a:schemeClr val="bg1">
                    <a:lumMod val="65000"/>
                  </a:schemeClr>
                </a:solidFill>
              </a:rPr>
              <a:t> </a:t>
            </a:r>
            <a:r>
              <a:rPr lang="en-US" sz="3400" dirty="0" smtClean="0">
                <a:solidFill>
                  <a:schemeClr val="bg1">
                    <a:lumMod val="65000"/>
                  </a:schemeClr>
                </a:solidFill>
              </a:rPr>
              <a:t>   </a:t>
            </a:r>
            <a:r>
              <a:rPr lang="en-US" sz="3400" dirty="0">
                <a:solidFill>
                  <a:schemeClr val="bg1">
                    <a:lumMod val="65000"/>
                  </a:schemeClr>
                </a:solidFill>
              </a:rPr>
              <a:t>rubrics</a:t>
            </a:r>
            <a:r>
              <a:rPr lang="en-US" sz="3100" dirty="0">
                <a:solidFill>
                  <a:schemeClr val="bg1">
                    <a:lumMod val="65000"/>
                  </a:schemeClr>
                </a:solidFill>
              </a:rPr>
              <a:t/>
            </a:r>
            <a:br>
              <a:rPr lang="en-US" sz="3100" dirty="0">
                <a:solidFill>
                  <a:schemeClr val="bg1">
                    <a:lumMod val="65000"/>
                  </a:schemeClr>
                </a:solidFill>
              </a:rPr>
            </a:br>
            <a:endParaRPr lang="en-US" sz="3100" dirty="0">
              <a:solidFill>
                <a:schemeClr val="bg1">
                  <a:lumMod val="65000"/>
                </a:schemeClr>
              </a:solidFill>
            </a:endParaRPr>
          </a:p>
        </p:txBody>
      </p:sp>
      <p:graphicFrame>
        <p:nvGraphicFramePr>
          <p:cNvPr id="6" name="Chart 5"/>
          <p:cNvGraphicFramePr>
            <a:graphicFrameLocks/>
          </p:cNvGraphicFramePr>
          <p:nvPr>
            <p:extLst>
              <p:ext uri="{D42A27DB-BD31-4B8C-83A1-F6EECF244321}">
                <p14:modId xmlns:p14="http://schemas.microsoft.com/office/powerpoint/2010/main" val="2200299909"/>
              </p:ext>
            </p:extLst>
          </p:nvPr>
        </p:nvGraphicFramePr>
        <p:xfrm>
          <a:off x="185510" y="827509"/>
          <a:ext cx="9607329" cy="6354182"/>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1223888" y="6732165"/>
            <a:ext cx="4246637" cy="467820"/>
          </a:xfrm>
          <a:prstGeom prst="rect">
            <a:avLst/>
          </a:prstGeom>
          <a:solidFill>
            <a:schemeClr val="bg1"/>
          </a:solidFill>
          <a:ln>
            <a:solidFill>
              <a:schemeClr val="tx1"/>
            </a:solidFill>
          </a:ln>
        </p:spPr>
        <p:txBody>
          <a:bodyPr wrap="square" rtlCol="0">
            <a:spAutoFit/>
          </a:bodyPr>
          <a:lstStyle/>
          <a:p>
            <a:pPr algn="ctr"/>
            <a:r>
              <a:rPr lang="en-US" sz="2400" b="1" dirty="0" smtClean="0"/>
              <a:t>Problem analysis</a:t>
            </a:r>
            <a:endParaRPr lang="en-US" sz="2400" b="1" dirty="0"/>
          </a:p>
        </p:txBody>
      </p:sp>
      <p:sp>
        <p:nvSpPr>
          <p:cNvPr id="5" name="TextBox 4"/>
          <p:cNvSpPr txBox="1"/>
          <p:nvPr/>
        </p:nvSpPr>
        <p:spPr>
          <a:xfrm>
            <a:off x="5470525" y="6732165"/>
            <a:ext cx="2450107" cy="467820"/>
          </a:xfrm>
          <a:prstGeom prst="rect">
            <a:avLst/>
          </a:prstGeom>
          <a:solidFill>
            <a:schemeClr val="bg1"/>
          </a:solidFill>
          <a:ln>
            <a:solidFill>
              <a:schemeClr val="tx1"/>
            </a:solidFill>
          </a:ln>
        </p:spPr>
        <p:txBody>
          <a:bodyPr wrap="square" rtlCol="0">
            <a:spAutoFit/>
          </a:bodyPr>
          <a:lstStyle/>
          <a:p>
            <a:pPr algn="ctr"/>
            <a:r>
              <a:rPr lang="en-US" sz="2400" b="1" dirty="0" smtClean="0"/>
              <a:t>Communication</a:t>
            </a:r>
            <a:endParaRPr lang="en-US" sz="2400" b="1" dirty="0"/>
          </a:p>
        </p:txBody>
      </p:sp>
    </p:spTree>
    <p:extLst>
      <p:ext uri="{BB962C8B-B14F-4D97-AF65-F5344CB8AC3E}">
        <p14:creationId xmlns:p14="http://schemas.microsoft.com/office/powerpoint/2010/main" val="134238412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Case study</a:t>
            </a:r>
            <a:br>
              <a:rPr lang="en-US" b="1" dirty="0" smtClean="0"/>
            </a:br>
            <a:r>
              <a:rPr lang="en-US" sz="3000" dirty="0">
                <a:solidFill>
                  <a:srgbClr val="31859C"/>
                </a:solidFill>
              </a:rPr>
              <a:t>DURATION: </a:t>
            </a:r>
            <a:r>
              <a:rPr lang="en-US" sz="3000" dirty="0">
                <a:solidFill>
                  <a:srgbClr val="F79646"/>
                </a:solidFill>
              </a:rPr>
              <a:t>	</a:t>
            </a:r>
            <a:r>
              <a:rPr lang="en-US" sz="3000" dirty="0"/>
              <a:t>3</a:t>
            </a:r>
            <a:r>
              <a:rPr lang="en-US" sz="3000" dirty="0" smtClean="0"/>
              <a:t>0 MINUTES</a:t>
            </a:r>
            <a:endParaRPr lang="en-US" b="1" dirty="0"/>
          </a:p>
        </p:txBody>
      </p:sp>
      <p:sp>
        <p:nvSpPr>
          <p:cNvPr id="3" name="Content Placeholder 2"/>
          <p:cNvSpPr>
            <a:spLocks noGrp="1"/>
          </p:cNvSpPr>
          <p:nvPr>
            <p:ph idx="1"/>
          </p:nvPr>
        </p:nvSpPr>
        <p:spPr>
          <a:xfrm>
            <a:off x="252015" y="1403573"/>
            <a:ext cx="9156568" cy="6156101"/>
          </a:xfrm>
        </p:spPr>
        <p:txBody>
          <a:bodyPr>
            <a:normAutofit/>
          </a:bodyPr>
          <a:lstStyle/>
          <a:p>
            <a:pPr marL="0" indent="0">
              <a:buNone/>
            </a:pPr>
            <a:r>
              <a:rPr lang="en-CA" dirty="0" smtClean="0"/>
              <a:t>Your team is the </a:t>
            </a:r>
            <a:r>
              <a:rPr lang="en-CA" b="1" dirty="0" smtClean="0"/>
              <a:t>curriculum committee </a:t>
            </a:r>
            <a:r>
              <a:rPr lang="en-CA" dirty="0" smtClean="0"/>
              <a:t>tasked with reviewing data from your program. Currently focusing on </a:t>
            </a:r>
            <a:r>
              <a:rPr lang="en-CA" b="1" dirty="0" smtClean="0"/>
              <a:t>problem analysis (PA), design (DE), communications (CO), lifelong learning (LL)</a:t>
            </a:r>
            <a:r>
              <a:rPr lang="en-CA" dirty="0" smtClean="0"/>
              <a:t>.</a:t>
            </a:r>
          </a:p>
          <a:p>
            <a:pPr marL="0" indent="0">
              <a:buNone/>
            </a:pPr>
            <a:endParaRPr lang="en-CA" dirty="0"/>
          </a:p>
          <a:p>
            <a:pPr marL="514350" indent="-514350">
              <a:buFont typeface="+mj-lt"/>
              <a:buAutoNum type="arabicPeriod"/>
            </a:pPr>
            <a:r>
              <a:rPr lang="en-CA" dirty="0" smtClean="0"/>
              <a:t>Assess quality and quantity of data</a:t>
            </a:r>
            <a:endParaRPr lang="en-CA" dirty="0"/>
          </a:p>
          <a:p>
            <a:pPr marL="514350" indent="-514350">
              <a:buFont typeface="+mj-lt"/>
              <a:buAutoNum type="arabicPeriod"/>
            </a:pPr>
            <a:r>
              <a:rPr lang="en-CA" dirty="0" smtClean="0"/>
              <a:t>Make recommendation </a:t>
            </a:r>
            <a:r>
              <a:rPr lang="en-CA" dirty="0"/>
              <a:t>to the course/program, and </a:t>
            </a:r>
            <a:r>
              <a:rPr lang="en-CA" dirty="0" smtClean="0"/>
              <a:t>process.</a:t>
            </a:r>
            <a:endParaRPr lang="en-CA" dirty="0"/>
          </a:p>
          <a:p>
            <a:pPr marL="0" indent="0">
              <a:buNone/>
            </a:pPr>
            <a:endParaRPr lang="en-CA" dirty="0"/>
          </a:p>
          <a:p>
            <a:pPr marL="0" indent="0">
              <a:buNone/>
            </a:pPr>
            <a:endParaRPr lang="en-CA" dirty="0" smtClean="0"/>
          </a:p>
          <a:p>
            <a:pPr marL="0" indent="0">
              <a:buNone/>
            </a:pPr>
            <a:endParaRPr lang="en-CA" dirty="0"/>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337325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Case study</a:t>
            </a:r>
            <a:br>
              <a:rPr lang="en-US" b="1" dirty="0" smtClean="0"/>
            </a:br>
            <a:r>
              <a:rPr lang="en-US" sz="3000" dirty="0">
                <a:solidFill>
                  <a:srgbClr val="31859C"/>
                </a:solidFill>
              </a:rPr>
              <a:t>DURATION: </a:t>
            </a:r>
            <a:r>
              <a:rPr lang="en-US" sz="3000" dirty="0">
                <a:solidFill>
                  <a:srgbClr val="F79646"/>
                </a:solidFill>
              </a:rPr>
              <a:t>	</a:t>
            </a:r>
            <a:r>
              <a:rPr lang="en-US" sz="3000" dirty="0"/>
              <a:t>3</a:t>
            </a:r>
            <a:r>
              <a:rPr lang="en-US" sz="3000" dirty="0" smtClean="0"/>
              <a:t>0 MINUTES</a:t>
            </a:r>
            <a:endParaRPr lang="en-US" b="1" dirty="0"/>
          </a:p>
        </p:txBody>
      </p:sp>
      <p:sp>
        <p:nvSpPr>
          <p:cNvPr id="3" name="Content Placeholder 2"/>
          <p:cNvSpPr>
            <a:spLocks noGrp="1"/>
          </p:cNvSpPr>
          <p:nvPr>
            <p:ph idx="1"/>
          </p:nvPr>
        </p:nvSpPr>
        <p:spPr>
          <a:xfrm>
            <a:off x="252015" y="1403573"/>
            <a:ext cx="9156568" cy="6156101"/>
          </a:xfrm>
        </p:spPr>
        <p:txBody>
          <a:bodyPr>
            <a:normAutofit fontScale="92500" lnSpcReduction="10000"/>
          </a:bodyPr>
          <a:lstStyle/>
          <a:p>
            <a:pPr marL="0" indent="0">
              <a:buNone/>
            </a:pPr>
            <a:r>
              <a:rPr lang="en-CA" b="1" dirty="0" smtClean="0"/>
              <a:t>Phase 1:</a:t>
            </a:r>
            <a:r>
              <a:rPr lang="en-CA" dirty="0" smtClean="0"/>
              <a:t> Review context (pages </a:t>
            </a:r>
            <a:r>
              <a:rPr lang="en-CA" dirty="0"/>
              <a:t>3-</a:t>
            </a:r>
            <a:r>
              <a:rPr lang="en-CA" dirty="0" smtClean="0"/>
              <a:t>6) </a:t>
            </a:r>
            <a:endParaRPr lang="en-CA" dirty="0"/>
          </a:p>
          <a:p>
            <a:pPr marL="0" indent="0">
              <a:buNone/>
            </a:pPr>
            <a:r>
              <a:rPr lang="en-CA" b="1" dirty="0"/>
              <a:t>Phase 2</a:t>
            </a:r>
            <a:r>
              <a:rPr lang="en-CA" b="1" dirty="0" smtClean="0"/>
              <a:t>:</a:t>
            </a:r>
            <a:r>
              <a:rPr lang="en-CA" dirty="0" smtClean="0"/>
              <a:t> Break </a:t>
            </a:r>
            <a:r>
              <a:rPr lang="en-CA" dirty="0"/>
              <a:t>up the </a:t>
            </a:r>
            <a:r>
              <a:rPr lang="en-CA" dirty="0" smtClean="0"/>
              <a:t>data between team members, </a:t>
            </a:r>
            <a:r>
              <a:rPr lang="en-CA" dirty="0"/>
              <a:t>for </a:t>
            </a:r>
            <a:r>
              <a:rPr lang="en-CA" dirty="0" smtClean="0"/>
              <a:t>example:</a:t>
            </a:r>
          </a:p>
          <a:p>
            <a:r>
              <a:rPr lang="en-CA" dirty="0" smtClean="0"/>
              <a:t>first </a:t>
            </a:r>
            <a:r>
              <a:rPr lang="en-CA" dirty="0"/>
              <a:t>year course assessment (pages 7-8</a:t>
            </a:r>
            <a:r>
              <a:rPr lang="en-CA" dirty="0" smtClean="0"/>
              <a:t>) </a:t>
            </a:r>
          </a:p>
          <a:p>
            <a:r>
              <a:rPr lang="en-CA" dirty="0" smtClean="0"/>
              <a:t>overall course-based program </a:t>
            </a:r>
            <a:r>
              <a:rPr lang="en-CA" dirty="0"/>
              <a:t>assessment (page 9</a:t>
            </a:r>
            <a:r>
              <a:rPr lang="en-CA" dirty="0" smtClean="0"/>
              <a:t>)</a:t>
            </a:r>
            <a:endParaRPr lang="en-CA" dirty="0"/>
          </a:p>
          <a:p>
            <a:r>
              <a:rPr lang="en-CA" dirty="0" smtClean="0"/>
              <a:t>standardized </a:t>
            </a:r>
            <a:r>
              <a:rPr lang="en-CA" dirty="0"/>
              <a:t>instrument (pages 10-11</a:t>
            </a:r>
            <a:r>
              <a:rPr lang="en-CA" dirty="0" smtClean="0"/>
              <a:t>)</a:t>
            </a:r>
          </a:p>
          <a:p>
            <a:r>
              <a:rPr lang="en-CA" dirty="0" smtClean="0"/>
              <a:t>program</a:t>
            </a:r>
            <a:r>
              <a:rPr lang="en-CA" dirty="0"/>
              <a:t>-wide rubrics (page 12</a:t>
            </a:r>
            <a:r>
              <a:rPr lang="en-CA" dirty="0" smtClean="0"/>
              <a:t>)</a:t>
            </a:r>
          </a:p>
          <a:p>
            <a:pPr marL="0" indent="0">
              <a:buNone/>
            </a:pPr>
            <a:r>
              <a:rPr lang="en-CA" b="1" dirty="0"/>
              <a:t>Phase 3: </a:t>
            </a:r>
            <a:r>
              <a:rPr lang="en-CA" b="1" dirty="0" smtClean="0"/>
              <a:t>Address questions</a:t>
            </a:r>
          </a:p>
          <a:p>
            <a:pPr marL="514350" indent="-514350">
              <a:buFont typeface="+mj-lt"/>
              <a:buAutoNum type="arabicPeriod"/>
            </a:pPr>
            <a:r>
              <a:rPr lang="en-CA" dirty="0" smtClean="0"/>
              <a:t>Is there enough data, and </a:t>
            </a:r>
            <a:r>
              <a:rPr lang="en-CA" dirty="0"/>
              <a:t>do you trust </a:t>
            </a:r>
            <a:r>
              <a:rPr lang="en-CA" dirty="0" smtClean="0"/>
              <a:t>it? </a:t>
            </a:r>
            <a:endParaRPr lang="en-CA" dirty="0"/>
          </a:p>
          <a:p>
            <a:pPr marL="514350" indent="-514350">
              <a:buFont typeface="+mj-lt"/>
              <a:buAutoNum type="arabicPeriod"/>
            </a:pPr>
            <a:r>
              <a:rPr lang="en-CA" dirty="0" smtClean="0"/>
              <a:t>What improvements </a:t>
            </a:r>
            <a:r>
              <a:rPr lang="en-CA" dirty="0"/>
              <a:t>would </a:t>
            </a:r>
            <a:r>
              <a:rPr lang="en-CA" dirty="0" smtClean="0"/>
              <a:t>you recommend to the course/program, and process?</a:t>
            </a:r>
            <a:endParaRPr lang="en-CA" dirty="0"/>
          </a:p>
          <a:p>
            <a:pPr marL="0" indent="0">
              <a:buNone/>
            </a:pPr>
            <a:endParaRPr lang="en-CA" dirty="0"/>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46083"/>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31" y="467469"/>
            <a:ext cx="9072563" cy="6285493"/>
          </a:xfrm>
        </p:spPr>
        <p:txBody>
          <a:bodyPr>
            <a:normAutofit/>
          </a:bodyPr>
          <a:lstStyle/>
          <a:p>
            <a:pPr marL="0" indent="0">
              <a:buNone/>
            </a:pPr>
            <a:r>
              <a:rPr lang="en-US" dirty="0"/>
              <a:t>PA=Problem </a:t>
            </a:r>
            <a:r>
              <a:rPr lang="en-US" dirty="0" smtClean="0"/>
              <a:t>analysis</a:t>
            </a:r>
          </a:p>
          <a:p>
            <a:pPr marL="0" indent="0">
              <a:buNone/>
            </a:pPr>
            <a:r>
              <a:rPr lang="en-US" dirty="0" smtClean="0"/>
              <a:t>DE=Design</a:t>
            </a:r>
          </a:p>
          <a:p>
            <a:pPr marL="0" indent="0">
              <a:buNone/>
            </a:pPr>
            <a:r>
              <a:rPr lang="en-US" dirty="0" smtClean="0"/>
              <a:t>CO=Communication</a:t>
            </a:r>
          </a:p>
          <a:p>
            <a:pPr marL="0" indent="0">
              <a:buNone/>
            </a:pPr>
            <a:r>
              <a:rPr lang="en-US" dirty="0" smtClean="0"/>
              <a:t>LL=Lifelong learning</a:t>
            </a:r>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139</a:t>
            </a:fld>
            <a:endParaRPr lang="en-US"/>
          </a:p>
        </p:txBody>
      </p:sp>
    </p:spTree>
    <p:extLst>
      <p:ext uri="{BB962C8B-B14F-4D97-AF65-F5344CB8AC3E}">
        <p14:creationId xmlns:p14="http://schemas.microsoft.com/office/powerpoint/2010/main" val="15032813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901" t="3041" r="45818"/>
          <a:stretch/>
        </p:blipFill>
        <p:spPr bwMode="auto">
          <a:xfrm>
            <a:off x="0" y="941696"/>
            <a:ext cx="4377077" cy="661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6" name="Title 3"/>
          <p:cNvSpPr>
            <a:spLocks noGrp="1"/>
          </p:cNvSpPr>
          <p:nvPr>
            <p:ph type="title"/>
          </p:nvPr>
        </p:nvSpPr>
        <p:spPr>
          <a:xfrm>
            <a:off x="5792" y="-34559"/>
            <a:ext cx="10074833" cy="1259946"/>
          </a:xfrm>
        </p:spPr>
        <p:txBody>
          <a:bodyPr>
            <a:noAutofit/>
          </a:bodyPr>
          <a:lstStyle/>
          <a:p>
            <a:pPr algn="l"/>
            <a:r>
              <a:rPr lang="en-US" sz="4000" b="1" dirty="0" smtClean="0"/>
              <a:t>Elements of a program improvement process </a:t>
            </a:r>
            <a:r>
              <a:rPr lang="en-US" sz="4000" dirty="0" smtClean="0"/>
              <a:t>(and required by CEAB)</a:t>
            </a:r>
          </a:p>
        </p:txBody>
      </p:sp>
      <p:sp>
        <p:nvSpPr>
          <p:cNvPr id="5" name="Content Placeholder 4"/>
          <p:cNvSpPr>
            <a:spLocks noGrp="1"/>
          </p:cNvSpPr>
          <p:nvPr>
            <p:ph idx="1"/>
          </p:nvPr>
        </p:nvSpPr>
        <p:spPr>
          <a:xfrm>
            <a:off x="4403033" y="1403419"/>
            <a:ext cx="5677592" cy="6156256"/>
          </a:xfrm>
        </p:spPr>
        <p:txBody>
          <a:bodyPr>
            <a:normAutofit fontScale="92500" lnSpcReduction="20000"/>
          </a:bodyPr>
          <a:lstStyle/>
          <a:p>
            <a:pPr marL="503972" indent="-503972">
              <a:buFont typeface="+mj-lt"/>
              <a:buAutoNum type="alphaLcParenR"/>
              <a:defRPr/>
            </a:pPr>
            <a:r>
              <a:rPr lang="en-US" sz="3100" b="1" i="1" dirty="0" smtClean="0"/>
              <a:t>  indicators</a:t>
            </a:r>
            <a:r>
              <a:rPr lang="en-US" sz="3100" b="1" dirty="0" smtClean="0"/>
              <a:t> </a:t>
            </a:r>
            <a:r>
              <a:rPr lang="en-US" sz="3100" dirty="0"/>
              <a:t>that describe specific abilities expected of students</a:t>
            </a:r>
          </a:p>
          <a:p>
            <a:pPr marL="566968" indent="-566968">
              <a:buFont typeface="+mj-lt"/>
              <a:buAutoNum type="alphaLcParenR"/>
              <a:defRPr/>
            </a:pPr>
            <a:r>
              <a:rPr lang="en-US" sz="3100" dirty="0"/>
              <a:t>A </a:t>
            </a:r>
            <a:r>
              <a:rPr lang="en-US" sz="3100" b="1" dirty="0"/>
              <a:t>mapping </a:t>
            </a:r>
            <a:r>
              <a:rPr lang="en-US" sz="3100" dirty="0"/>
              <a:t>of where attributes are developed and assessed within the program</a:t>
            </a:r>
          </a:p>
          <a:p>
            <a:pPr marL="566968" indent="-566968">
              <a:buFont typeface="+mj-lt"/>
              <a:buAutoNum type="alphaLcParenR"/>
              <a:defRPr/>
            </a:pPr>
            <a:r>
              <a:rPr lang="en-US" sz="3100" dirty="0"/>
              <a:t>Description of </a:t>
            </a:r>
            <a:r>
              <a:rPr lang="en-US" sz="3100" b="1" i="1" dirty="0"/>
              <a:t>assessment tools</a:t>
            </a:r>
            <a:r>
              <a:rPr lang="en-US" sz="3100" dirty="0"/>
              <a:t> used to measure student performance (reports, exams, oral presentations, …)</a:t>
            </a:r>
          </a:p>
          <a:p>
            <a:pPr marL="566968" indent="-566968">
              <a:buFont typeface="+mj-lt"/>
              <a:buAutoNum type="alphaLcParenR"/>
              <a:defRPr/>
            </a:pPr>
            <a:r>
              <a:rPr lang="en-US" sz="3100" dirty="0"/>
              <a:t> </a:t>
            </a:r>
            <a:r>
              <a:rPr lang="en-US" sz="3100" b="1" dirty="0"/>
              <a:t>Evaluation </a:t>
            </a:r>
            <a:r>
              <a:rPr lang="en-US" sz="3100" dirty="0"/>
              <a:t>of measured student performance relative to program expectations</a:t>
            </a:r>
          </a:p>
          <a:p>
            <a:pPr marL="566968" indent="-566968">
              <a:buFont typeface="+mj-lt"/>
              <a:buAutoNum type="alphaLcParenR"/>
              <a:defRPr/>
            </a:pPr>
            <a:r>
              <a:rPr lang="en-US" sz="3100" dirty="0"/>
              <a:t>a description of the </a:t>
            </a:r>
            <a:r>
              <a:rPr lang="en-US" sz="3100" b="1" dirty="0"/>
              <a:t>program improvement </a:t>
            </a:r>
            <a:r>
              <a:rPr lang="en-US" sz="3100" dirty="0"/>
              <a:t>resulting from process</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14</a:t>
            </a:fld>
            <a:endParaRPr lang="en-US"/>
          </a:p>
        </p:txBody>
      </p:sp>
    </p:spTree>
    <p:extLst>
      <p:ext uri="{BB962C8B-B14F-4D97-AF65-F5344CB8AC3E}">
        <p14:creationId xmlns:p14="http://schemas.microsoft.com/office/powerpoint/2010/main" val="312262557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Debrief case study</a:t>
            </a:r>
            <a:br>
              <a:rPr lang="en-US" b="1" dirty="0" smtClean="0"/>
            </a:br>
            <a:r>
              <a:rPr lang="en-US" sz="3000" dirty="0">
                <a:solidFill>
                  <a:srgbClr val="31859C"/>
                </a:solidFill>
              </a:rPr>
              <a:t>DURATION: </a:t>
            </a:r>
            <a:r>
              <a:rPr lang="en-US" sz="3000" dirty="0">
                <a:solidFill>
                  <a:srgbClr val="F79646"/>
                </a:solidFill>
              </a:rPr>
              <a:t>	</a:t>
            </a:r>
            <a:r>
              <a:rPr lang="en-US" sz="3000" dirty="0"/>
              <a:t>1</a:t>
            </a:r>
            <a:r>
              <a:rPr lang="en-US" sz="3000" dirty="0" smtClean="0"/>
              <a:t>0 MINUTES</a:t>
            </a:r>
            <a:endParaRPr lang="en-US" b="1" dirty="0"/>
          </a:p>
        </p:txBody>
      </p:sp>
      <p:sp>
        <p:nvSpPr>
          <p:cNvPr id="3" name="Content Placeholder 2"/>
          <p:cNvSpPr>
            <a:spLocks noGrp="1"/>
          </p:cNvSpPr>
          <p:nvPr>
            <p:ph idx="1"/>
          </p:nvPr>
        </p:nvSpPr>
        <p:spPr>
          <a:xfrm>
            <a:off x="252015" y="1403573"/>
            <a:ext cx="9156568" cy="6156101"/>
          </a:xfrm>
        </p:spPr>
        <p:txBody>
          <a:bodyPr>
            <a:normAutofit/>
          </a:bodyPr>
          <a:lstStyle/>
          <a:p>
            <a:pPr marL="514350" indent="-514350">
              <a:buFont typeface="+mj-lt"/>
              <a:buAutoNum type="arabicPeriod"/>
            </a:pPr>
            <a:r>
              <a:rPr lang="en-CA" dirty="0" smtClean="0"/>
              <a:t>Is there enough data, and </a:t>
            </a:r>
            <a:r>
              <a:rPr lang="en-CA" dirty="0"/>
              <a:t>do you trust </a:t>
            </a:r>
            <a:r>
              <a:rPr lang="en-CA" dirty="0" smtClean="0"/>
              <a:t>it? </a:t>
            </a:r>
            <a:endParaRPr lang="en-CA" dirty="0"/>
          </a:p>
          <a:p>
            <a:pPr marL="514350" indent="-514350">
              <a:buFont typeface="+mj-lt"/>
              <a:buAutoNum type="arabicPeriod"/>
            </a:pPr>
            <a:r>
              <a:rPr lang="en-CA" dirty="0" smtClean="0"/>
              <a:t>What improvements </a:t>
            </a:r>
            <a:r>
              <a:rPr lang="en-CA" dirty="0"/>
              <a:t>would </a:t>
            </a:r>
            <a:r>
              <a:rPr lang="en-CA" dirty="0" smtClean="0"/>
              <a:t>you recommend to the course/program, and process?</a:t>
            </a:r>
            <a:endParaRPr lang="en-CA" dirty="0"/>
          </a:p>
          <a:p>
            <a:pPr marL="0" indent="0">
              <a:buNone/>
            </a:pPr>
            <a:endParaRPr lang="en-CA" dirty="0"/>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225154"/>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na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83283"/>
            <a:ext cx="5544616" cy="4798546"/>
          </a:xfrm>
          <a:prstGeom prst="rect">
            <a:avLst/>
          </a:prstGeom>
        </p:spPr>
      </p:pic>
      <p:sp>
        <p:nvSpPr>
          <p:cNvPr id="5" name="TextBox 4"/>
          <p:cNvSpPr txBox="1"/>
          <p:nvPr/>
        </p:nvSpPr>
        <p:spPr>
          <a:xfrm>
            <a:off x="403930" y="4787949"/>
            <a:ext cx="9272765" cy="1982293"/>
          </a:xfrm>
          <a:prstGeom prst="rect">
            <a:avLst/>
          </a:prstGeom>
          <a:noFill/>
        </p:spPr>
        <p:txBody>
          <a:bodyPr wrap="square" lIns="100794" tIns="50397" rIns="100794" bIns="50397" rtlCol="0">
            <a:spAutoFit/>
          </a:bodyPr>
          <a:lstStyle/>
          <a:p>
            <a:pPr algn="ctr"/>
            <a:r>
              <a:rPr lang="en-US" sz="6000" b="1" dirty="0" smtClean="0">
                <a:latin typeface="Gill Sans Light"/>
                <a:cs typeface="Gill Sans Light"/>
              </a:rPr>
              <a:t>Using assessment data for program improvement</a:t>
            </a:r>
            <a:endParaRPr lang="en-US" sz="2600" dirty="0">
              <a:solidFill>
                <a:srgbClr val="000000"/>
              </a:solidFill>
              <a:latin typeface="Gill Sans Light"/>
              <a:cs typeface="Gill Sans Light"/>
            </a:endParaRPr>
          </a:p>
        </p:txBody>
      </p:sp>
      <p:pic>
        <p:nvPicPr>
          <p:cNvPr id="7" name="Picture 6" descr="EGAD Logo.png"/>
          <p:cNvPicPr>
            <a:picLocks noChangeAspect="1"/>
          </p:cNvPicPr>
          <p:nvPr/>
        </p:nvPicPr>
        <p:blipFill>
          <a:blip r:embed="rId3">
            <a:alphaModFix/>
            <a:extLst>
              <a:ext uri="{BEBA8EAE-BF5A-486C-A8C5-ECC9F3942E4B}">
                <a14:imgProps xmlns:a14="http://schemas.microsoft.com/office/drawing/2010/main">
                  <a14:imgLayer r:embed="rId4">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6296721" y="469881"/>
            <a:ext cx="3263831" cy="2537400"/>
          </a:xfrm>
          <a:prstGeom prst="rect">
            <a:avLst/>
          </a:prstGeom>
        </p:spPr>
      </p:pic>
      <p:sp>
        <p:nvSpPr>
          <p:cNvPr id="2" name="Rectangle 1"/>
          <p:cNvSpPr/>
          <p:nvPr/>
        </p:nvSpPr>
        <p:spPr>
          <a:xfrm>
            <a:off x="2808064" y="6841530"/>
            <a:ext cx="4777269" cy="718145"/>
          </a:xfrm>
          <a:prstGeom prst="rect">
            <a:avLst/>
          </a:prstGeom>
        </p:spPr>
        <p:txBody>
          <a:bodyPr wrap="none">
            <a:spAutoFit/>
          </a:bodyPr>
          <a:lstStyle/>
          <a:p>
            <a:r>
              <a:rPr lang="en-US" sz="4000" b="1" dirty="0">
                <a:solidFill>
                  <a:schemeClr val="accent6"/>
                </a:solidFill>
              </a:rPr>
              <a:t>http://</a:t>
            </a:r>
            <a:r>
              <a:rPr lang="en-US" sz="4000" b="1" dirty="0" err="1">
                <a:solidFill>
                  <a:schemeClr val="accent6"/>
                </a:solidFill>
              </a:rPr>
              <a:t>bit.ly</a:t>
            </a:r>
            <a:r>
              <a:rPr lang="en-US" sz="4000" b="1" dirty="0">
                <a:solidFill>
                  <a:schemeClr val="accent6"/>
                </a:solidFill>
              </a:rPr>
              <a:t>/EGADCU</a:t>
            </a:r>
          </a:p>
        </p:txBody>
      </p:sp>
    </p:spTree>
    <p:extLst>
      <p:ext uri="{BB962C8B-B14F-4D97-AF65-F5344CB8AC3E}">
        <p14:creationId xmlns:p14="http://schemas.microsoft.com/office/powerpoint/2010/main" val="292947827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Order of attributes, common format</a:t>
            </a:r>
          </a:p>
          <a:p>
            <a:r>
              <a:rPr lang="en-US" dirty="0" smtClean="0"/>
              <a:t>Definitions – what do acronyms mean</a:t>
            </a:r>
          </a:p>
          <a:p>
            <a:r>
              <a:rPr lang="en-US" dirty="0" smtClean="0"/>
              <a:t>What are expectations</a:t>
            </a:r>
          </a:p>
          <a:p>
            <a:r>
              <a:rPr lang="en-US" dirty="0" smtClean="0"/>
              <a:t>Interpreting too many plots, different formats</a:t>
            </a:r>
          </a:p>
          <a:p>
            <a:r>
              <a:rPr lang="en-US" dirty="0" smtClean="0"/>
              <a:t>What are targets in the plot</a:t>
            </a:r>
          </a:p>
          <a:p>
            <a:r>
              <a:rPr lang="en-US" dirty="0" smtClean="0"/>
              <a:t>CEAB – targets/thresholds</a:t>
            </a:r>
          </a:p>
          <a:p>
            <a:r>
              <a:rPr lang="en-US" dirty="0" smtClean="0"/>
              <a:t>Team </a:t>
            </a:r>
            <a:r>
              <a:rPr lang="en-US" dirty="0" err="1" smtClean="0"/>
              <a:t>vs</a:t>
            </a:r>
            <a:r>
              <a:rPr lang="en-US" dirty="0" smtClean="0"/>
              <a:t> </a:t>
            </a:r>
            <a:r>
              <a:rPr lang="en-US" dirty="0" err="1" smtClean="0"/>
              <a:t>indiidual</a:t>
            </a:r>
            <a:r>
              <a:rPr lang="en-US" dirty="0" smtClean="0"/>
              <a:t> – context</a:t>
            </a:r>
          </a:p>
          <a:p>
            <a:r>
              <a:rPr lang="en-US" dirty="0" smtClean="0"/>
              <a:t>Exam </a:t>
            </a:r>
            <a:r>
              <a:rPr lang="en-US" dirty="0" err="1" smtClean="0"/>
              <a:t>vs</a:t>
            </a:r>
            <a:r>
              <a:rPr lang="en-US" dirty="0" smtClean="0"/>
              <a:t> report, rubric – all the context in the same place as the plot</a:t>
            </a:r>
          </a:p>
          <a:p>
            <a:r>
              <a:rPr lang="en-US" dirty="0" err="1" smtClean="0"/>
              <a:t>Std</a:t>
            </a:r>
            <a:r>
              <a:rPr lang="en-US" dirty="0" smtClean="0"/>
              <a:t> deviation, p values between </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142</a:t>
            </a:fld>
            <a:endParaRPr lang="en-US"/>
          </a:p>
        </p:txBody>
      </p:sp>
    </p:spTree>
    <p:extLst>
      <p:ext uri="{BB962C8B-B14F-4D97-AF65-F5344CB8AC3E}">
        <p14:creationId xmlns:p14="http://schemas.microsoft.com/office/powerpoint/2010/main" val="8396059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improvement</a:t>
            </a:r>
            <a:endParaRPr lang="en-US" dirty="0"/>
          </a:p>
        </p:txBody>
      </p:sp>
      <p:sp>
        <p:nvSpPr>
          <p:cNvPr id="3" name="Content Placeholder 2"/>
          <p:cNvSpPr>
            <a:spLocks noGrp="1"/>
          </p:cNvSpPr>
          <p:nvPr>
            <p:ph idx="1"/>
          </p:nvPr>
        </p:nvSpPr>
        <p:spPr>
          <a:xfrm>
            <a:off x="504031" y="1763925"/>
            <a:ext cx="9072563" cy="5400287"/>
          </a:xfrm>
        </p:spPr>
        <p:txBody>
          <a:bodyPr>
            <a:normAutofit fontScale="85000" lnSpcReduction="10000"/>
          </a:bodyPr>
          <a:lstStyle/>
          <a:p>
            <a:r>
              <a:rPr lang="en-US" dirty="0" smtClean="0"/>
              <a:t>Problem </a:t>
            </a:r>
            <a:r>
              <a:rPr lang="en-US" dirty="0"/>
              <a:t>analysis, specifically effective argumentation and self-evaluation. </a:t>
            </a:r>
            <a:r>
              <a:rPr lang="en-US" dirty="0" smtClean="0"/>
              <a:t>First </a:t>
            </a:r>
            <a:r>
              <a:rPr lang="en-US" dirty="0"/>
              <a:t>year students are at least on par with students other programs in those areas, and considerably better than many other institutions. However, it is still an area of relative weakness.  </a:t>
            </a:r>
          </a:p>
          <a:p>
            <a:r>
              <a:rPr lang="en-US" dirty="0"/>
              <a:t>Communications: C</a:t>
            </a:r>
            <a:r>
              <a:rPr lang="en-US" dirty="0" smtClean="0"/>
              <a:t>ommunication </a:t>
            </a:r>
            <a:r>
              <a:rPr lang="en-US" dirty="0"/>
              <a:t>skill development was weak in early iterations of the program first year. The program was </a:t>
            </a:r>
            <a:r>
              <a:rPr lang="en-US" dirty="0" smtClean="0"/>
              <a:t>overhauled</a:t>
            </a:r>
            <a:r>
              <a:rPr lang="en-US" dirty="0"/>
              <a:t>, including greater clarity about written communication format, more frequent and rich feedback, and direct instruction. S</a:t>
            </a:r>
            <a:r>
              <a:rPr lang="en-US" dirty="0" smtClean="0"/>
              <a:t>yntax </a:t>
            </a:r>
            <a:r>
              <a:rPr lang="en-US" dirty="0"/>
              <a:t>and mechanics </a:t>
            </a:r>
            <a:r>
              <a:rPr lang="en-US" dirty="0" smtClean="0"/>
              <a:t>better </a:t>
            </a:r>
            <a:r>
              <a:rPr lang="en-US" dirty="0"/>
              <a:t>than </a:t>
            </a:r>
            <a:r>
              <a:rPr lang="en-US" dirty="0" smtClean="0"/>
              <a:t>sources </a:t>
            </a:r>
            <a:r>
              <a:rPr lang="en-US" dirty="0"/>
              <a:t>and evidence. This is an area for development in future years. </a:t>
            </a:r>
          </a:p>
          <a:p>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143</a:t>
            </a:fld>
            <a:endParaRPr lang="en-US"/>
          </a:p>
        </p:txBody>
      </p:sp>
    </p:spTree>
    <p:extLst>
      <p:ext uri="{BB962C8B-B14F-4D97-AF65-F5344CB8AC3E}">
        <p14:creationId xmlns:p14="http://schemas.microsoft.com/office/powerpoint/2010/main" val="248327703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5: Process and planning</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144</a:t>
            </a:fld>
            <a:endParaRPr lang="en-US"/>
          </a:p>
        </p:txBody>
      </p:sp>
    </p:spTree>
    <p:extLst>
      <p:ext uri="{BB962C8B-B14F-4D97-AF65-F5344CB8AC3E}">
        <p14:creationId xmlns:p14="http://schemas.microsoft.com/office/powerpoint/2010/main" val="8817019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145</a:t>
            </a:fld>
            <a:endParaRPr lang="en-US"/>
          </a:p>
        </p:txBody>
      </p:sp>
      <p:pic>
        <p:nvPicPr>
          <p:cNvPr id="5" name="Picture 4"/>
          <p:cNvPicPr>
            <a:picLocks noChangeAspect="1"/>
          </p:cNvPicPr>
          <p:nvPr/>
        </p:nvPicPr>
        <p:blipFill>
          <a:blip r:embed="rId2"/>
          <a:stretch>
            <a:fillRect/>
          </a:stretch>
        </p:blipFill>
        <p:spPr>
          <a:xfrm>
            <a:off x="0" y="76200"/>
            <a:ext cx="10080625" cy="7406945"/>
          </a:xfrm>
          <a:prstGeom prst="rect">
            <a:avLst/>
          </a:prstGeom>
        </p:spPr>
      </p:pic>
    </p:spTree>
    <p:extLst>
      <p:ext uri="{BB962C8B-B14F-4D97-AF65-F5344CB8AC3E}">
        <p14:creationId xmlns:p14="http://schemas.microsoft.com/office/powerpoint/2010/main" val="1356858879"/>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Use data to improve </a:t>
            </a:r>
            <a:r>
              <a:rPr lang="en-US" i="1" dirty="0" smtClean="0"/>
              <a:t>X</a:t>
            </a:r>
            <a:endParaRPr lang="en-US" i="1"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146</a:t>
            </a:fld>
            <a:endParaRPr lang="en-US"/>
          </a:p>
        </p:txBody>
      </p:sp>
      <p:pic>
        <p:nvPicPr>
          <p:cNvPr id="8" name="Picture 7"/>
          <p:cNvPicPr>
            <a:picLocks noChangeAspect="1"/>
          </p:cNvPicPr>
          <p:nvPr/>
        </p:nvPicPr>
        <p:blipFill>
          <a:blip r:embed="rId2"/>
          <a:stretch>
            <a:fillRect/>
          </a:stretch>
        </p:blipFill>
        <p:spPr>
          <a:xfrm>
            <a:off x="0" y="241300"/>
            <a:ext cx="10080625" cy="7053997"/>
          </a:xfrm>
          <a:prstGeom prst="rect">
            <a:avLst/>
          </a:prstGeom>
        </p:spPr>
      </p:pic>
      <p:sp>
        <p:nvSpPr>
          <p:cNvPr id="9" name="Rectangle 8"/>
          <p:cNvSpPr/>
          <p:nvPr/>
        </p:nvSpPr>
        <p:spPr>
          <a:xfrm>
            <a:off x="22708" y="7164213"/>
            <a:ext cx="10057917" cy="373949"/>
          </a:xfrm>
          <a:prstGeom prst="rect">
            <a:avLst/>
          </a:prstGeom>
        </p:spPr>
        <p:txBody>
          <a:bodyPr wrap="square">
            <a:spAutoFit/>
          </a:bodyPr>
          <a:lstStyle/>
          <a:p>
            <a:r>
              <a:rPr lang="en-US" dirty="0">
                <a:hlinkClick r:id="rId3"/>
              </a:rPr>
              <a:t>http://www.uws.edu.au/__data/assets/pdf_file/0004/182686/Diagrams_2.3_and_3.2.</a:t>
            </a:r>
            <a:r>
              <a:rPr lang="en-US" dirty="0" smtClean="0">
                <a:hlinkClick r:id="rId3"/>
              </a:rPr>
              <a:t>pdf</a:t>
            </a:r>
            <a:endParaRPr lang="en-US" dirty="0"/>
          </a:p>
        </p:txBody>
      </p:sp>
    </p:spTree>
    <p:extLst>
      <p:ext uri="{BB962C8B-B14F-4D97-AF65-F5344CB8AC3E}">
        <p14:creationId xmlns:p14="http://schemas.microsoft.com/office/powerpoint/2010/main" val="215461738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147</a:t>
            </a:fld>
            <a:endParaRPr lang="en-US"/>
          </a:p>
        </p:txBody>
      </p:sp>
      <p:pic>
        <p:nvPicPr>
          <p:cNvPr id="3" name="Picture 2"/>
          <p:cNvPicPr>
            <a:picLocks noChangeAspect="1"/>
          </p:cNvPicPr>
          <p:nvPr/>
        </p:nvPicPr>
        <p:blipFill>
          <a:blip r:embed="rId2"/>
          <a:stretch>
            <a:fillRect/>
          </a:stretch>
        </p:blipFill>
        <p:spPr>
          <a:xfrm>
            <a:off x="342900" y="0"/>
            <a:ext cx="9393506" cy="7559675"/>
          </a:xfrm>
          <a:prstGeom prst="rect">
            <a:avLst/>
          </a:prstGeom>
        </p:spPr>
      </p:pic>
    </p:spTree>
    <p:extLst>
      <p:ext uri="{BB962C8B-B14F-4D97-AF65-F5344CB8AC3E}">
        <p14:creationId xmlns:p14="http://schemas.microsoft.com/office/powerpoint/2010/main" val="40565616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Banta’s c</a:t>
            </a:r>
            <a:r>
              <a:rPr lang="en-CA" dirty="0" smtClean="0"/>
              <a:t>haracteristics </a:t>
            </a:r>
            <a:r>
              <a:rPr lang="en-CA" dirty="0"/>
              <a:t>of effective outcomes assessment</a:t>
            </a:r>
            <a:br>
              <a:rPr lang="en-CA" dirty="0"/>
            </a:br>
            <a:endParaRPr lang="en-US" b="1" dirty="0"/>
          </a:p>
        </p:txBody>
      </p:sp>
      <p:sp>
        <p:nvSpPr>
          <p:cNvPr id="3" name="Content Placeholder 2"/>
          <p:cNvSpPr>
            <a:spLocks noGrp="1"/>
          </p:cNvSpPr>
          <p:nvPr>
            <p:ph idx="1"/>
          </p:nvPr>
        </p:nvSpPr>
        <p:spPr/>
        <p:txBody>
          <a:bodyPr>
            <a:normAutofit/>
          </a:bodyPr>
          <a:lstStyle/>
          <a:p>
            <a:pPr marL="514350" indent="-514350">
              <a:buAutoNum type="alphaUcPeriod"/>
            </a:pPr>
            <a:r>
              <a:rPr lang="en-CA" dirty="0" smtClean="0"/>
              <a:t>Planning</a:t>
            </a:r>
            <a:endParaRPr lang="en-CA" dirty="0"/>
          </a:p>
          <a:p>
            <a:pPr marL="514350" indent="-514350">
              <a:buAutoNum type="alphaUcPeriod"/>
            </a:pPr>
            <a:r>
              <a:rPr lang="en-CA" dirty="0" smtClean="0"/>
              <a:t>Implementation</a:t>
            </a:r>
            <a:endParaRPr lang="en-CA" dirty="0"/>
          </a:p>
          <a:p>
            <a:pPr marL="0" indent="0">
              <a:buNone/>
            </a:pPr>
            <a:r>
              <a:rPr lang="en-CA" dirty="0" smtClean="0"/>
              <a:t>C. Improving </a:t>
            </a:r>
            <a:r>
              <a:rPr lang="en-CA" dirty="0"/>
              <a:t>and </a:t>
            </a:r>
            <a:r>
              <a:rPr lang="en-CA" dirty="0" smtClean="0"/>
              <a:t>sustaining</a:t>
            </a:r>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148</a:t>
            </a:fld>
            <a:endParaRPr lang="en-US"/>
          </a:p>
        </p:txBody>
      </p:sp>
      <p:sp>
        <p:nvSpPr>
          <p:cNvPr id="6" name="Rectangle 5"/>
          <p:cNvSpPr/>
          <p:nvPr/>
        </p:nvSpPr>
        <p:spPr>
          <a:xfrm>
            <a:off x="359792" y="6903188"/>
            <a:ext cx="8856984" cy="656487"/>
          </a:xfrm>
          <a:prstGeom prst="rect">
            <a:avLst/>
          </a:prstGeom>
        </p:spPr>
        <p:txBody>
          <a:bodyPr wrap="square">
            <a:spAutoFit/>
          </a:bodyPr>
          <a:lstStyle/>
          <a:p>
            <a:r>
              <a:rPr lang="en-CA" dirty="0" smtClean="0"/>
              <a:t>T. Banta (2002), Building </a:t>
            </a:r>
            <a:r>
              <a:rPr lang="en-CA" dirty="0"/>
              <a:t>Scholarship of </a:t>
            </a:r>
            <a:r>
              <a:rPr lang="en-CA" dirty="0" smtClean="0"/>
              <a:t>Assessment. </a:t>
            </a:r>
            <a:r>
              <a:rPr lang="en-CA" dirty="0" err="1" smtClean="0"/>
              <a:t>Jossey</a:t>
            </a:r>
            <a:r>
              <a:rPr lang="en-CA" dirty="0" smtClean="0"/>
              <a:t>-Bass</a:t>
            </a:r>
            <a:r>
              <a:rPr lang="en-CA" dirty="0"/>
              <a:t/>
            </a:r>
            <a:br>
              <a:rPr lang="en-CA" dirty="0"/>
            </a:br>
            <a:endParaRPr lang="en-US" dirty="0"/>
          </a:p>
        </p:txBody>
      </p:sp>
    </p:spTree>
    <p:extLst>
      <p:ext uri="{BB962C8B-B14F-4D97-AF65-F5344CB8AC3E}">
        <p14:creationId xmlns:p14="http://schemas.microsoft.com/office/powerpoint/2010/main" val="3930525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Banta’s c</a:t>
            </a:r>
            <a:r>
              <a:rPr lang="en-CA" dirty="0" smtClean="0"/>
              <a:t>haracteristics </a:t>
            </a:r>
            <a:r>
              <a:rPr lang="en-CA" dirty="0"/>
              <a:t>of effective outcomes assessment</a:t>
            </a:r>
            <a:br>
              <a:rPr lang="en-CA" dirty="0"/>
            </a:br>
            <a:endParaRPr lang="en-US" b="1" dirty="0"/>
          </a:p>
        </p:txBody>
      </p:sp>
      <p:sp>
        <p:nvSpPr>
          <p:cNvPr id="3" name="Content Placeholder 2"/>
          <p:cNvSpPr>
            <a:spLocks noGrp="1"/>
          </p:cNvSpPr>
          <p:nvPr>
            <p:ph idx="1"/>
          </p:nvPr>
        </p:nvSpPr>
        <p:spPr/>
        <p:txBody>
          <a:bodyPr>
            <a:normAutofit fontScale="92500"/>
          </a:bodyPr>
          <a:lstStyle/>
          <a:p>
            <a:pPr marL="0" indent="0">
              <a:buNone/>
            </a:pPr>
            <a:r>
              <a:rPr lang="en-CA" b="1" dirty="0" smtClean="0"/>
              <a:t>A</a:t>
            </a:r>
            <a:r>
              <a:rPr lang="en-CA" b="1" dirty="0"/>
              <a:t>. Planning</a:t>
            </a:r>
          </a:p>
          <a:p>
            <a:pPr marL="440929" lvl="1" indent="0">
              <a:buNone/>
            </a:pPr>
            <a:r>
              <a:rPr lang="en-CA" dirty="0"/>
              <a:t>1. Involve stakeholders from the outset</a:t>
            </a:r>
          </a:p>
          <a:p>
            <a:pPr marL="440929" lvl="1" indent="0">
              <a:buNone/>
            </a:pPr>
            <a:r>
              <a:rPr lang="en-CA" dirty="0"/>
              <a:t>2. Begin when need is recognized, and allow sufficient time for development</a:t>
            </a:r>
          </a:p>
          <a:p>
            <a:pPr marL="440929" lvl="1" indent="0">
              <a:buNone/>
            </a:pPr>
            <a:r>
              <a:rPr lang="en-CA" dirty="0"/>
              <a:t>3. Written plan with clear purposes related to goals that people value. Assessment is a vehicle for improvement.</a:t>
            </a:r>
          </a:p>
          <a:p>
            <a:pPr marL="440929" lvl="1" indent="0">
              <a:buNone/>
            </a:pPr>
            <a:r>
              <a:rPr lang="en-CA" dirty="0"/>
              <a:t>4. Bases assessment on clear program </a:t>
            </a:r>
            <a:r>
              <a:rPr lang="en-CA" dirty="0" smtClean="0"/>
              <a:t>outcomes</a:t>
            </a:r>
            <a:endParaRPr lang="en-CA" dirty="0"/>
          </a:p>
          <a:p>
            <a:pPr marL="0" indent="0">
              <a:buNone/>
            </a:pPr>
            <a:r>
              <a:rPr lang="en-CA" dirty="0" smtClean="0">
                <a:solidFill>
                  <a:schemeClr val="bg1">
                    <a:lumMod val="65000"/>
                  </a:schemeClr>
                </a:solidFill>
              </a:rPr>
              <a:t>B</a:t>
            </a:r>
            <a:r>
              <a:rPr lang="en-CA" dirty="0">
                <a:solidFill>
                  <a:schemeClr val="bg1">
                    <a:lumMod val="65000"/>
                  </a:schemeClr>
                </a:solidFill>
              </a:rPr>
              <a:t>. Implementation</a:t>
            </a:r>
          </a:p>
          <a:p>
            <a:pPr marL="0" indent="0">
              <a:buNone/>
            </a:pPr>
            <a:r>
              <a:rPr lang="en-CA" dirty="0" smtClean="0">
                <a:solidFill>
                  <a:schemeClr val="bg1">
                    <a:lumMod val="65000"/>
                  </a:schemeClr>
                </a:solidFill>
              </a:rPr>
              <a:t>C. Improving </a:t>
            </a:r>
            <a:r>
              <a:rPr lang="en-CA" dirty="0">
                <a:solidFill>
                  <a:schemeClr val="bg1">
                    <a:lumMod val="65000"/>
                  </a:schemeClr>
                </a:solidFill>
              </a:rPr>
              <a:t>and </a:t>
            </a:r>
            <a:r>
              <a:rPr lang="en-CA" dirty="0" smtClean="0">
                <a:solidFill>
                  <a:schemeClr val="bg1">
                    <a:lumMod val="65000"/>
                  </a:schemeClr>
                </a:solidFill>
              </a:rPr>
              <a:t>sustaining</a:t>
            </a:r>
            <a:r>
              <a:rPr lang="en-CA" dirty="0">
                <a:solidFill>
                  <a:schemeClr val="bg1">
                    <a:lumMod val="65000"/>
                  </a:schemeClr>
                </a:solidFill>
              </a:rPr>
              <a:t> </a:t>
            </a:r>
          </a:p>
          <a:p>
            <a:pPr marL="0" indent="0">
              <a:buNone/>
            </a:pPr>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149</a:t>
            </a:fld>
            <a:endParaRPr lang="en-US"/>
          </a:p>
        </p:txBody>
      </p:sp>
      <p:sp>
        <p:nvSpPr>
          <p:cNvPr id="6" name="Rectangle 5"/>
          <p:cNvSpPr/>
          <p:nvPr/>
        </p:nvSpPr>
        <p:spPr>
          <a:xfrm>
            <a:off x="359792" y="6903188"/>
            <a:ext cx="8856984" cy="656487"/>
          </a:xfrm>
          <a:prstGeom prst="rect">
            <a:avLst/>
          </a:prstGeom>
        </p:spPr>
        <p:txBody>
          <a:bodyPr wrap="square">
            <a:spAutoFit/>
          </a:bodyPr>
          <a:lstStyle/>
          <a:p>
            <a:r>
              <a:rPr lang="en-CA" dirty="0" smtClean="0"/>
              <a:t>T. Banta (2002), Building </a:t>
            </a:r>
            <a:r>
              <a:rPr lang="en-CA" dirty="0"/>
              <a:t>Scholarship of </a:t>
            </a:r>
            <a:r>
              <a:rPr lang="en-CA" dirty="0" smtClean="0"/>
              <a:t>Assessment. </a:t>
            </a:r>
            <a:r>
              <a:rPr lang="en-CA" dirty="0" err="1" smtClean="0"/>
              <a:t>Jossey</a:t>
            </a:r>
            <a:r>
              <a:rPr lang="en-CA" dirty="0" smtClean="0"/>
              <a:t>-Bass</a:t>
            </a:r>
            <a:r>
              <a:rPr lang="en-CA" dirty="0"/>
              <a:t/>
            </a:r>
            <a:br>
              <a:rPr lang="en-CA" dirty="0"/>
            </a:br>
            <a:endParaRPr lang="en-US" dirty="0"/>
          </a:p>
        </p:txBody>
      </p:sp>
    </p:spTree>
    <p:extLst>
      <p:ext uri="{BB962C8B-B14F-4D97-AF65-F5344CB8AC3E}">
        <p14:creationId xmlns:p14="http://schemas.microsoft.com/office/powerpoint/2010/main" val="375213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68011" y="2795716"/>
            <a:ext cx="5256584" cy="1231896"/>
          </a:xfrm>
          <a:prstGeom prst="rect">
            <a:avLst/>
          </a:prstGeom>
          <a:noFill/>
        </p:spPr>
        <p:txBody>
          <a:bodyPr wrap="square" lIns="100794" tIns="50397" rIns="100794" bIns="50397" rtlCol="0">
            <a:spAutoFit/>
          </a:bodyPr>
          <a:lstStyle/>
          <a:p>
            <a:r>
              <a:rPr lang="en-CA" sz="2400" b="1" dirty="0" smtClean="0">
                <a:solidFill>
                  <a:schemeClr val="tx2"/>
                </a:solidFill>
              </a:rPr>
              <a:t>Indicators:</a:t>
            </a:r>
            <a:r>
              <a:rPr lang="en-CA" sz="2400" dirty="0">
                <a:solidFill>
                  <a:schemeClr val="tx2"/>
                </a:solidFill>
              </a:rPr>
              <a:t> descriptors of what students must do to be considered competent in the </a:t>
            </a:r>
            <a:r>
              <a:rPr lang="en-CA" sz="2400" dirty="0" smtClean="0">
                <a:solidFill>
                  <a:schemeClr val="tx2"/>
                </a:solidFill>
              </a:rPr>
              <a:t>attribute </a:t>
            </a:r>
            <a:endParaRPr lang="en-CA" sz="3100" b="1" dirty="0">
              <a:solidFill>
                <a:schemeClr val="tx2"/>
              </a:solidFill>
            </a:endParaRPr>
          </a:p>
        </p:txBody>
      </p:sp>
      <p:sp>
        <p:nvSpPr>
          <p:cNvPr id="22" name="Rounded Rectangle 21"/>
          <p:cNvSpPr/>
          <p:nvPr/>
        </p:nvSpPr>
        <p:spPr>
          <a:xfrm>
            <a:off x="168011" y="5545908"/>
            <a:ext cx="5520373" cy="201376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4" name="TextBox 23"/>
          <p:cNvSpPr txBox="1"/>
          <p:nvPr/>
        </p:nvSpPr>
        <p:spPr>
          <a:xfrm>
            <a:off x="287784" y="7094079"/>
            <a:ext cx="1204856" cy="465596"/>
          </a:xfrm>
          <a:prstGeom prst="rect">
            <a:avLst/>
          </a:prstGeom>
          <a:noFill/>
        </p:spPr>
        <p:txBody>
          <a:bodyPr wrap="none" lIns="100794" tIns="50397" rIns="100794" bIns="50397" rtlCol="0">
            <a:spAutoFit/>
          </a:bodyPr>
          <a:lstStyle/>
          <a:p>
            <a:r>
              <a:rPr lang="en-CA" sz="2400" b="1" dirty="0" smtClean="0"/>
              <a:t>Courses</a:t>
            </a:r>
            <a:endParaRPr lang="en-CA" b="1" dirty="0"/>
          </a:p>
        </p:txBody>
      </p:sp>
      <p:sp>
        <p:nvSpPr>
          <p:cNvPr id="25" name="TextBox 24"/>
          <p:cNvSpPr txBox="1"/>
          <p:nvPr/>
        </p:nvSpPr>
        <p:spPr>
          <a:xfrm>
            <a:off x="168011" y="135318"/>
            <a:ext cx="5944013" cy="855190"/>
          </a:xfrm>
          <a:prstGeom prst="rect">
            <a:avLst/>
          </a:prstGeom>
          <a:noFill/>
        </p:spPr>
        <p:txBody>
          <a:bodyPr wrap="square" lIns="100794" tIns="50397" rIns="100794" bIns="50397" rtlCol="0">
            <a:spAutoFit/>
          </a:bodyPr>
          <a:lstStyle/>
          <a:p>
            <a:r>
              <a:rPr lang="en-CA" sz="2400" b="1" dirty="0">
                <a:solidFill>
                  <a:schemeClr val="tx2"/>
                </a:solidFill>
              </a:rPr>
              <a:t>Graduate attributes: </a:t>
            </a:r>
            <a:r>
              <a:rPr lang="en-CA" sz="2400" dirty="0">
                <a:solidFill>
                  <a:schemeClr val="tx2"/>
                </a:solidFill>
              </a:rPr>
              <a:t>generic characteristics, </a:t>
            </a:r>
            <a:r>
              <a:rPr lang="en-CA" sz="2400" dirty="0" smtClean="0">
                <a:solidFill>
                  <a:schemeClr val="tx2"/>
                </a:solidFill>
              </a:rPr>
              <a:t>expected </a:t>
            </a:r>
            <a:r>
              <a:rPr lang="en-CA" sz="2400" dirty="0">
                <a:solidFill>
                  <a:schemeClr val="tx2"/>
                </a:solidFill>
              </a:rPr>
              <a:t>to be exhibited by </a:t>
            </a:r>
            <a:r>
              <a:rPr lang="en-CA" sz="2400" dirty="0" smtClean="0">
                <a:solidFill>
                  <a:schemeClr val="tx2"/>
                </a:solidFill>
              </a:rPr>
              <a:t>graduates</a:t>
            </a:r>
            <a:endParaRPr lang="en-CA" sz="2400" dirty="0">
              <a:solidFill>
                <a:schemeClr val="tx2"/>
              </a:solidFill>
            </a:endParaRPr>
          </a:p>
        </p:txBody>
      </p:sp>
      <p:sp>
        <p:nvSpPr>
          <p:cNvPr id="26" name="Left-Right Arrow 25"/>
          <p:cNvSpPr/>
          <p:nvPr/>
        </p:nvSpPr>
        <p:spPr>
          <a:xfrm rot="5400000">
            <a:off x="409992" y="1701366"/>
            <a:ext cx="1745209" cy="297719"/>
          </a:xfrm>
          <a:prstGeom prst="lef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solidFill>
                <a:schemeClr val="tx2"/>
              </a:solidFill>
            </a:endParaRPr>
          </a:p>
        </p:txBody>
      </p:sp>
      <p:sp>
        <p:nvSpPr>
          <p:cNvPr id="27" name="TextBox 26"/>
          <p:cNvSpPr txBox="1"/>
          <p:nvPr/>
        </p:nvSpPr>
        <p:spPr>
          <a:xfrm>
            <a:off x="7128195" y="1140478"/>
            <a:ext cx="1982185" cy="980737"/>
          </a:xfrm>
          <a:prstGeom prst="rect">
            <a:avLst/>
          </a:prstGeom>
          <a:noFill/>
        </p:spPr>
        <p:txBody>
          <a:bodyPr wrap="none" lIns="100794" tIns="50397" rIns="100794" bIns="50397" rtlCol="0">
            <a:spAutoFit/>
          </a:bodyPr>
          <a:lstStyle/>
          <a:p>
            <a:r>
              <a:rPr lang="en-CA" sz="2800" b="1" dirty="0" smtClean="0"/>
              <a:t>Set by CEAB</a:t>
            </a:r>
          </a:p>
          <a:p>
            <a:r>
              <a:rPr lang="en-CA" sz="2800" b="1" dirty="0" smtClean="0"/>
              <a:t>N=12</a:t>
            </a:r>
            <a:endParaRPr lang="en-CA" sz="1600" b="1" dirty="0"/>
          </a:p>
        </p:txBody>
      </p:sp>
      <p:sp>
        <p:nvSpPr>
          <p:cNvPr id="28" name="TextBox 27"/>
          <p:cNvSpPr txBox="1"/>
          <p:nvPr/>
        </p:nvSpPr>
        <p:spPr>
          <a:xfrm>
            <a:off x="6840512" y="3317504"/>
            <a:ext cx="2367098" cy="980737"/>
          </a:xfrm>
          <a:prstGeom prst="rect">
            <a:avLst/>
          </a:prstGeom>
          <a:noFill/>
        </p:spPr>
        <p:txBody>
          <a:bodyPr wrap="none" lIns="100794" tIns="50397" rIns="100794" bIns="50397" rtlCol="0">
            <a:spAutoFit/>
          </a:bodyPr>
          <a:lstStyle/>
          <a:p>
            <a:r>
              <a:rPr lang="en-CA" sz="2800" b="1" dirty="0" smtClean="0"/>
              <a:t>Set by faculty/</a:t>
            </a:r>
          </a:p>
          <a:p>
            <a:r>
              <a:rPr lang="en-CA" sz="2800" b="1" dirty="0" smtClean="0"/>
              <a:t>program</a:t>
            </a:r>
          </a:p>
        </p:txBody>
      </p:sp>
      <p:sp>
        <p:nvSpPr>
          <p:cNvPr id="29" name="TextBox 28"/>
          <p:cNvSpPr txBox="1"/>
          <p:nvPr/>
        </p:nvSpPr>
        <p:spPr>
          <a:xfrm>
            <a:off x="6982418" y="5986297"/>
            <a:ext cx="2760547" cy="539847"/>
          </a:xfrm>
          <a:prstGeom prst="rect">
            <a:avLst/>
          </a:prstGeom>
          <a:noFill/>
        </p:spPr>
        <p:txBody>
          <a:bodyPr wrap="none" lIns="100794" tIns="50397" rIns="100794" bIns="50397" rtlCol="0">
            <a:spAutoFit/>
          </a:bodyPr>
          <a:lstStyle/>
          <a:p>
            <a:r>
              <a:rPr lang="en-CA" sz="2800" b="1" dirty="0" smtClean="0"/>
              <a:t>Set by </a:t>
            </a:r>
            <a:r>
              <a:rPr lang="en-CA" sz="2800" b="1" dirty="0" smtClean="0"/>
              <a:t>instructor</a:t>
            </a:r>
            <a:endParaRPr lang="en-CA" sz="1600" b="1" dirty="0"/>
          </a:p>
        </p:txBody>
      </p:sp>
      <p:sp>
        <p:nvSpPr>
          <p:cNvPr id="31" name="TextBox 30"/>
          <p:cNvSpPr txBox="1"/>
          <p:nvPr/>
        </p:nvSpPr>
        <p:spPr>
          <a:xfrm>
            <a:off x="2707416" y="925907"/>
            <a:ext cx="4248472" cy="1796922"/>
          </a:xfrm>
          <a:prstGeom prst="rect">
            <a:avLst/>
          </a:prstGeom>
          <a:noFill/>
        </p:spPr>
        <p:txBody>
          <a:bodyPr wrap="square" lIns="100794" tIns="50397" rIns="100794" bIns="50397" rtlCol="0">
            <a:spAutoFit/>
          </a:bodyPr>
          <a:lstStyle/>
          <a:p>
            <a:r>
              <a:rPr lang="en-CA" sz="2400" b="1" dirty="0"/>
              <a:t>Knowledge base: </a:t>
            </a:r>
            <a:r>
              <a:rPr lang="en-CA" b="1" dirty="0"/>
              <a:t>“Demonstrated </a:t>
            </a:r>
          </a:p>
          <a:p>
            <a:r>
              <a:rPr lang="en-CA" b="1" dirty="0"/>
              <a:t>competence in university level </a:t>
            </a:r>
            <a:r>
              <a:rPr lang="en-CA" b="1" dirty="0" smtClean="0"/>
              <a:t>…”</a:t>
            </a:r>
          </a:p>
          <a:p>
            <a:r>
              <a:rPr lang="en-CA" b="1" dirty="0" smtClean="0"/>
              <a:t>…</a:t>
            </a:r>
            <a:endParaRPr lang="en-CA" b="1" dirty="0"/>
          </a:p>
          <a:p>
            <a:r>
              <a:rPr lang="en-CA" sz="2400" b="1" dirty="0" smtClean="0"/>
              <a:t>Communications: </a:t>
            </a:r>
            <a:r>
              <a:rPr lang="en-CA" b="1" dirty="0"/>
              <a:t>“: An ability to communicate </a:t>
            </a:r>
            <a:r>
              <a:rPr lang="en-CA" b="1" dirty="0" smtClean="0"/>
              <a:t>complex engineering…”</a:t>
            </a:r>
            <a:endParaRPr lang="en-CA" sz="2400" b="1" dirty="0"/>
          </a:p>
        </p:txBody>
      </p:sp>
      <p:cxnSp>
        <p:nvCxnSpPr>
          <p:cNvPr id="6" name="Straight Connector 5"/>
          <p:cNvCxnSpPr/>
          <p:nvPr/>
        </p:nvCxnSpPr>
        <p:spPr>
          <a:xfrm>
            <a:off x="168011" y="2772953"/>
            <a:ext cx="93272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8011" y="4977390"/>
            <a:ext cx="932728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ight Brace 9"/>
          <p:cNvSpPr/>
          <p:nvPr/>
        </p:nvSpPr>
        <p:spPr>
          <a:xfrm>
            <a:off x="6480472" y="251445"/>
            <a:ext cx="360040" cy="23042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4" name="Right Brace 33"/>
          <p:cNvSpPr/>
          <p:nvPr/>
        </p:nvSpPr>
        <p:spPr>
          <a:xfrm>
            <a:off x="6480472" y="2875484"/>
            <a:ext cx="360040" cy="1912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6" name="TextBox 35"/>
          <p:cNvSpPr txBox="1"/>
          <p:nvPr/>
        </p:nvSpPr>
        <p:spPr>
          <a:xfrm>
            <a:off x="226601" y="5545908"/>
            <a:ext cx="5256584" cy="1607421"/>
          </a:xfrm>
          <a:prstGeom prst="rect">
            <a:avLst/>
          </a:prstGeom>
          <a:noFill/>
        </p:spPr>
        <p:txBody>
          <a:bodyPr wrap="square" lIns="100794" tIns="50397" rIns="100794" bIns="50397" rtlCol="0">
            <a:spAutoFit/>
          </a:bodyPr>
          <a:lstStyle/>
          <a:p>
            <a:r>
              <a:rPr lang="en-CA" sz="2400" b="1" dirty="0" smtClean="0">
                <a:solidFill>
                  <a:schemeClr val="tx2"/>
                </a:solidFill>
              </a:rPr>
              <a:t>Course </a:t>
            </a:r>
            <a:r>
              <a:rPr lang="en-CA" sz="2400" b="1" dirty="0">
                <a:solidFill>
                  <a:schemeClr val="tx2"/>
                </a:solidFill>
              </a:rPr>
              <a:t>l</a:t>
            </a:r>
            <a:r>
              <a:rPr lang="en-CA" sz="2400" b="1" dirty="0" smtClean="0">
                <a:solidFill>
                  <a:schemeClr val="tx2"/>
                </a:solidFill>
              </a:rPr>
              <a:t>earning </a:t>
            </a:r>
            <a:r>
              <a:rPr lang="en-CA" sz="2400" b="1" dirty="0">
                <a:solidFill>
                  <a:schemeClr val="tx2"/>
                </a:solidFill>
              </a:rPr>
              <a:t>outcomes</a:t>
            </a:r>
            <a:r>
              <a:rPr lang="en-CA" sz="2400" b="1" dirty="0" smtClean="0">
                <a:solidFill>
                  <a:schemeClr val="tx2"/>
                </a:solidFill>
              </a:rPr>
              <a:t>: </a:t>
            </a:r>
            <a:r>
              <a:rPr lang="en-CA" sz="2400" dirty="0" smtClean="0">
                <a:solidFill>
                  <a:schemeClr val="tx2"/>
                </a:solidFill>
              </a:rPr>
              <a:t>descriptors what </a:t>
            </a:r>
            <a:r>
              <a:rPr lang="en-CA" sz="2400" dirty="0">
                <a:solidFill>
                  <a:schemeClr val="tx2"/>
                </a:solidFill>
              </a:rPr>
              <a:t>a learner is expected to know, understand and be able to do </a:t>
            </a:r>
            <a:r>
              <a:rPr lang="en-CA" sz="2400" dirty="0" smtClean="0">
                <a:solidFill>
                  <a:schemeClr val="tx2"/>
                </a:solidFill>
              </a:rPr>
              <a:t>by the end of a course</a:t>
            </a:r>
            <a:endParaRPr lang="en-CA" sz="3100" dirty="0">
              <a:solidFill>
                <a:schemeClr val="tx2"/>
              </a:solidFill>
            </a:endParaRPr>
          </a:p>
        </p:txBody>
      </p:sp>
      <p:sp>
        <p:nvSpPr>
          <p:cNvPr id="37" name="Left-Right Arrow 36"/>
          <p:cNvSpPr/>
          <p:nvPr/>
        </p:nvSpPr>
        <p:spPr>
          <a:xfrm rot="5400000">
            <a:off x="522257" y="4526823"/>
            <a:ext cx="1520677" cy="297719"/>
          </a:xfrm>
          <a:prstGeom prst="lef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38" name="TextBox 37"/>
          <p:cNvSpPr txBox="1"/>
          <p:nvPr/>
        </p:nvSpPr>
        <p:spPr>
          <a:xfrm>
            <a:off x="2707416" y="3924139"/>
            <a:ext cx="4248472" cy="666805"/>
          </a:xfrm>
          <a:prstGeom prst="rect">
            <a:avLst/>
          </a:prstGeom>
          <a:noFill/>
        </p:spPr>
        <p:txBody>
          <a:bodyPr wrap="square" lIns="100794" tIns="50397" rIns="100794" bIns="50397" rtlCol="0">
            <a:spAutoFit/>
          </a:bodyPr>
          <a:lstStyle/>
          <a:p>
            <a:r>
              <a:rPr lang="en-CA" b="1" dirty="0"/>
              <a:t>“Summarizes and paraphrases written work accurately </a:t>
            </a:r>
            <a:r>
              <a:rPr lang="en-CA" b="1" dirty="0" smtClean="0"/>
              <a:t>with citations.”</a:t>
            </a:r>
          </a:p>
        </p:txBody>
      </p:sp>
      <p:sp>
        <p:nvSpPr>
          <p:cNvPr id="39" name="Right Brace 38"/>
          <p:cNvSpPr/>
          <p:nvPr/>
        </p:nvSpPr>
        <p:spPr>
          <a:xfrm>
            <a:off x="6483456" y="5205623"/>
            <a:ext cx="357056" cy="2102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4023943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6" grpId="0" animBg="1"/>
      <p:bldP spid="36" grpId="0"/>
      <p:bldP spid="3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Banta’s c</a:t>
            </a:r>
            <a:r>
              <a:rPr lang="en-CA" dirty="0" smtClean="0"/>
              <a:t>haracteristics </a:t>
            </a:r>
            <a:r>
              <a:rPr lang="en-CA" dirty="0"/>
              <a:t>of effective outcomes assessment</a:t>
            </a:r>
            <a:br>
              <a:rPr lang="en-CA" dirty="0"/>
            </a:br>
            <a:endParaRPr lang="en-US" b="1" dirty="0"/>
          </a:p>
        </p:txBody>
      </p:sp>
      <p:sp>
        <p:nvSpPr>
          <p:cNvPr id="3" name="Content Placeholder 2"/>
          <p:cNvSpPr>
            <a:spLocks noGrp="1"/>
          </p:cNvSpPr>
          <p:nvPr>
            <p:ph idx="1"/>
          </p:nvPr>
        </p:nvSpPr>
        <p:spPr>
          <a:xfrm>
            <a:off x="504031" y="1331565"/>
            <a:ext cx="9000777" cy="5688632"/>
          </a:xfrm>
        </p:spPr>
        <p:txBody>
          <a:bodyPr>
            <a:normAutofit fontScale="85000" lnSpcReduction="20000"/>
          </a:bodyPr>
          <a:lstStyle/>
          <a:p>
            <a:pPr marL="514350" indent="-514350">
              <a:buAutoNum type="alphaUcPeriod"/>
            </a:pPr>
            <a:r>
              <a:rPr lang="en-CA" dirty="0" smtClean="0">
                <a:solidFill>
                  <a:srgbClr val="A6A6A6"/>
                </a:solidFill>
              </a:rPr>
              <a:t>Planning</a:t>
            </a:r>
            <a:endParaRPr lang="en-CA" dirty="0">
              <a:solidFill>
                <a:srgbClr val="A6A6A6"/>
              </a:solidFill>
            </a:endParaRPr>
          </a:p>
          <a:p>
            <a:pPr marL="514350" indent="-514350">
              <a:buAutoNum type="alphaUcPeriod"/>
            </a:pPr>
            <a:r>
              <a:rPr lang="en-CA" b="1" dirty="0" smtClean="0"/>
              <a:t>Implementation</a:t>
            </a:r>
            <a:endParaRPr lang="en-CA" b="1" dirty="0"/>
          </a:p>
          <a:p>
            <a:pPr marL="440929" lvl="1" indent="0">
              <a:buNone/>
            </a:pPr>
            <a:r>
              <a:rPr lang="en-CA" dirty="0"/>
              <a:t>5. Knowledgeable, effective leadership</a:t>
            </a:r>
          </a:p>
          <a:p>
            <a:pPr marL="440929" lvl="1" indent="0">
              <a:buNone/>
            </a:pPr>
            <a:r>
              <a:rPr lang="en-CA" dirty="0"/>
              <a:t>6. Recognizes that assessment is essential to learning, and everyone’s responsibility</a:t>
            </a:r>
          </a:p>
          <a:p>
            <a:pPr marL="440929" lvl="1" indent="0">
              <a:buNone/>
            </a:pPr>
            <a:r>
              <a:rPr lang="en-CA" dirty="0"/>
              <a:t>7. Include faculty and staff development</a:t>
            </a:r>
          </a:p>
          <a:p>
            <a:pPr marL="440929" lvl="1" indent="0">
              <a:buNone/>
            </a:pPr>
            <a:r>
              <a:rPr lang="en-CA" dirty="0"/>
              <a:t>8. Devolves responsibility for assessment to unit level.</a:t>
            </a:r>
          </a:p>
          <a:p>
            <a:pPr marL="440929" lvl="1" indent="0">
              <a:buNone/>
            </a:pPr>
            <a:r>
              <a:rPr lang="en-CA" dirty="0"/>
              <a:t>9. Uses multiple measures, maximizing reliability and validity</a:t>
            </a:r>
          </a:p>
          <a:p>
            <a:pPr marL="440929" lvl="1" indent="0">
              <a:buNone/>
            </a:pPr>
            <a:r>
              <a:rPr lang="en-CA" dirty="0"/>
              <a:t>10. Assesses both processes and outcomes.</a:t>
            </a:r>
          </a:p>
          <a:p>
            <a:pPr marL="440929" lvl="1" indent="0">
              <a:buNone/>
            </a:pPr>
            <a:r>
              <a:rPr lang="en-CA" dirty="0"/>
              <a:t>11. Undertaken in an environment that is receptive, supporting, and enabling on a continuing basis.</a:t>
            </a:r>
          </a:p>
          <a:p>
            <a:pPr marL="440929" lvl="1" indent="0">
              <a:buNone/>
            </a:pPr>
            <a:r>
              <a:rPr lang="en-CA" dirty="0"/>
              <a:t>12. Continuous communication with constituents about activities and findings</a:t>
            </a:r>
            <a:r>
              <a:rPr lang="en-CA" dirty="0" smtClean="0"/>
              <a:t>.</a:t>
            </a:r>
            <a:endParaRPr lang="en-CA" dirty="0"/>
          </a:p>
          <a:p>
            <a:pPr marL="0" indent="0">
              <a:buNone/>
            </a:pPr>
            <a:r>
              <a:rPr lang="en-CA" dirty="0" smtClean="0">
                <a:solidFill>
                  <a:srgbClr val="A6A6A6"/>
                </a:solidFill>
              </a:rPr>
              <a:t>C.</a:t>
            </a:r>
            <a:r>
              <a:rPr lang="en-CA" dirty="0" smtClean="0"/>
              <a:t> </a:t>
            </a:r>
            <a:r>
              <a:rPr lang="en-CA" dirty="0" smtClean="0">
                <a:solidFill>
                  <a:srgbClr val="A6A6A6"/>
                </a:solidFill>
              </a:rPr>
              <a:t>Improving </a:t>
            </a:r>
            <a:r>
              <a:rPr lang="en-CA" dirty="0">
                <a:solidFill>
                  <a:srgbClr val="A6A6A6"/>
                </a:solidFill>
              </a:rPr>
              <a:t>and </a:t>
            </a:r>
            <a:r>
              <a:rPr lang="en-CA" dirty="0" smtClean="0">
                <a:solidFill>
                  <a:srgbClr val="A6A6A6"/>
                </a:solidFill>
              </a:rPr>
              <a:t>sustaining</a:t>
            </a:r>
            <a:r>
              <a:rPr lang="en-CA" dirty="0">
                <a:solidFill>
                  <a:srgbClr val="A6A6A6"/>
                </a:solidFill>
              </a:rPr>
              <a:t> </a:t>
            </a:r>
          </a:p>
          <a:p>
            <a:pPr marL="0" indent="0">
              <a:buNone/>
            </a:pPr>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150</a:t>
            </a:fld>
            <a:endParaRPr lang="en-US"/>
          </a:p>
        </p:txBody>
      </p:sp>
      <p:sp>
        <p:nvSpPr>
          <p:cNvPr id="6" name="Rectangle 5"/>
          <p:cNvSpPr/>
          <p:nvPr/>
        </p:nvSpPr>
        <p:spPr>
          <a:xfrm>
            <a:off x="359792" y="6903188"/>
            <a:ext cx="8856984" cy="656487"/>
          </a:xfrm>
          <a:prstGeom prst="rect">
            <a:avLst/>
          </a:prstGeom>
        </p:spPr>
        <p:txBody>
          <a:bodyPr wrap="square">
            <a:spAutoFit/>
          </a:bodyPr>
          <a:lstStyle/>
          <a:p>
            <a:r>
              <a:rPr lang="en-CA" dirty="0" smtClean="0"/>
              <a:t>T. Banta (2002), Building </a:t>
            </a:r>
            <a:r>
              <a:rPr lang="en-CA" dirty="0"/>
              <a:t>Scholarship of </a:t>
            </a:r>
            <a:r>
              <a:rPr lang="en-CA" dirty="0" smtClean="0"/>
              <a:t>Assessment. </a:t>
            </a:r>
            <a:r>
              <a:rPr lang="en-CA" dirty="0" err="1" smtClean="0"/>
              <a:t>Jossey</a:t>
            </a:r>
            <a:r>
              <a:rPr lang="en-CA" dirty="0" smtClean="0"/>
              <a:t>-Bass</a:t>
            </a:r>
            <a:r>
              <a:rPr lang="en-CA" dirty="0"/>
              <a:t/>
            </a:r>
            <a:br>
              <a:rPr lang="en-CA" dirty="0"/>
            </a:br>
            <a:endParaRPr lang="en-US" dirty="0"/>
          </a:p>
        </p:txBody>
      </p:sp>
    </p:spTree>
    <p:extLst>
      <p:ext uri="{BB962C8B-B14F-4D97-AF65-F5344CB8AC3E}">
        <p14:creationId xmlns:p14="http://schemas.microsoft.com/office/powerpoint/2010/main" val="31220907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Banta’s c</a:t>
            </a:r>
            <a:r>
              <a:rPr lang="en-CA" dirty="0" smtClean="0"/>
              <a:t>haracteristics </a:t>
            </a:r>
            <a:r>
              <a:rPr lang="en-CA" dirty="0"/>
              <a:t>of effective outcomes assessment</a:t>
            </a:r>
            <a:br>
              <a:rPr lang="en-CA" dirty="0"/>
            </a:br>
            <a:endParaRPr lang="en-US" b="1" dirty="0"/>
          </a:p>
        </p:txBody>
      </p:sp>
      <p:sp>
        <p:nvSpPr>
          <p:cNvPr id="3" name="Content Placeholder 2"/>
          <p:cNvSpPr>
            <a:spLocks noGrp="1"/>
          </p:cNvSpPr>
          <p:nvPr>
            <p:ph idx="1"/>
          </p:nvPr>
        </p:nvSpPr>
        <p:spPr/>
        <p:txBody>
          <a:bodyPr>
            <a:normAutofit fontScale="85000" lnSpcReduction="20000"/>
          </a:bodyPr>
          <a:lstStyle/>
          <a:p>
            <a:pPr marL="514350" indent="-514350">
              <a:buAutoNum type="alphaUcPeriod"/>
            </a:pPr>
            <a:r>
              <a:rPr lang="en-CA" dirty="0" smtClean="0">
                <a:solidFill>
                  <a:srgbClr val="A6A6A6"/>
                </a:solidFill>
              </a:rPr>
              <a:t>Planning</a:t>
            </a:r>
            <a:endParaRPr lang="en-CA" dirty="0">
              <a:solidFill>
                <a:srgbClr val="A6A6A6"/>
              </a:solidFill>
            </a:endParaRPr>
          </a:p>
          <a:p>
            <a:pPr marL="514350" indent="-514350">
              <a:buAutoNum type="alphaUcPeriod"/>
            </a:pPr>
            <a:r>
              <a:rPr lang="en-CA" dirty="0" smtClean="0">
                <a:solidFill>
                  <a:srgbClr val="A6A6A6"/>
                </a:solidFill>
              </a:rPr>
              <a:t>Implementation</a:t>
            </a:r>
            <a:endParaRPr lang="en-CA" dirty="0">
              <a:solidFill>
                <a:srgbClr val="A6A6A6"/>
              </a:solidFill>
            </a:endParaRPr>
          </a:p>
          <a:p>
            <a:pPr marL="0" indent="0">
              <a:buNone/>
            </a:pPr>
            <a:r>
              <a:rPr lang="en-CA" b="1" dirty="0" smtClean="0"/>
              <a:t>C. Improving </a:t>
            </a:r>
            <a:r>
              <a:rPr lang="en-CA" b="1" dirty="0"/>
              <a:t>and </a:t>
            </a:r>
            <a:r>
              <a:rPr lang="en-CA" b="1" dirty="0" smtClean="0"/>
              <a:t>sustaining</a:t>
            </a:r>
            <a:r>
              <a:rPr lang="en-CA" dirty="0"/>
              <a:t> </a:t>
            </a:r>
          </a:p>
          <a:p>
            <a:pPr marL="440929" lvl="1" indent="0">
              <a:buNone/>
            </a:pPr>
            <a:r>
              <a:rPr lang="en-CA" dirty="0"/>
              <a:t>13. Produces credible evidence of learning and organizational effectiveness.</a:t>
            </a:r>
          </a:p>
          <a:p>
            <a:pPr marL="440929" lvl="1" indent="0">
              <a:buNone/>
            </a:pPr>
            <a:r>
              <a:rPr lang="en-CA" dirty="0"/>
              <a:t>14. Ensures assessment data is used continuously to improve programs and services.</a:t>
            </a:r>
          </a:p>
          <a:p>
            <a:pPr marL="440929" lvl="1" indent="0">
              <a:buNone/>
            </a:pPr>
            <a:r>
              <a:rPr lang="en-CA" dirty="0"/>
              <a:t>15. Provides a vehicle or demonstrating accountability to stakeholders.</a:t>
            </a:r>
          </a:p>
          <a:p>
            <a:pPr marL="440929" lvl="1" indent="0">
              <a:buNone/>
            </a:pPr>
            <a:r>
              <a:rPr lang="en-CA" dirty="0"/>
              <a:t>16. Encompasses expectation that outcomes assessment will be ongoing, not episodic.</a:t>
            </a:r>
          </a:p>
          <a:p>
            <a:pPr marL="440929" lvl="1" indent="0">
              <a:buNone/>
            </a:pPr>
            <a:r>
              <a:rPr lang="en-CA" dirty="0"/>
              <a:t>17. Incorporates ongoing evaluation and improvement of assessment process. </a:t>
            </a:r>
          </a:p>
          <a:p>
            <a:pPr marL="0" indent="0">
              <a:buNone/>
            </a:pPr>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151</a:t>
            </a:fld>
            <a:endParaRPr lang="en-US"/>
          </a:p>
        </p:txBody>
      </p:sp>
      <p:sp>
        <p:nvSpPr>
          <p:cNvPr id="6" name="Rectangle 5"/>
          <p:cNvSpPr/>
          <p:nvPr/>
        </p:nvSpPr>
        <p:spPr>
          <a:xfrm>
            <a:off x="359792" y="6903188"/>
            <a:ext cx="8856984" cy="656487"/>
          </a:xfrm>
          <a:prstGeom prst="rect">
            <a:avLst/>
          </a:prstGeom>
        </p:spPr>
        <p:txBody>
          <a:bodyPr wrap="square">
            <a:spAutoFit/>
          </a:bodyPr>
          <a:lstStyle/>
          <a:p>
            <a:r>
              <a:rPr lang="en-CA" dirty="0" smtClean="0"/>
              <a:t>T. Banta (2002), Building </a:t>
            </a:r>
            <a:r>
              <a:rPr lang="en-CA" dirty="0"/>
              <a:t>Scholarship of </a:t>
            </a:r>
            <a:r>
              <a:rPr lang="en-CA" dirty="0" smtClean="0"/>
              <a:t>Assessment. </a:t>
            </a:r>
            <a:r>
              <a:rPr lang="en-CA" dirty="0" err="1" smtClean="0"/>
              <a:t>Jossey</a:t>
            </a:r>
            <a:r>
              <a:rPr lang="en-CA" dirty="0" smtClean="0"/>
              <a:t>-Bass</a:t>
            </a:r>
            <a:r>
              <a:rPr lang="en-CA" dirty="0"/>
              <a:t/>
            </a:r>
            <a:br>
              <a:rPr lang="en-CA" dirty="0"/>
            </a:br>
            <a:endParaRPr lang="en-US" dirty="0"/>
          </a:p>
        </p:txBody>
      </p:sp>
    </p:spTree>
    <p:extLst>
      <p:ext uri="{BB962C8B-B14F-4D97-AF65-F5344CB8AC3E}">
        <p14:creationId xmlns:p14="http://schemas.microsoft.com/office/powerpoint/2010/main" val="39718643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152</a:t>
            </a:fld>
            <a:endParaRPr lang="en-US"/>
          </a:p>
        </p:txBody>
      </p:sp>
      <p:pic>
        <p:nvPicPr>
          <p:cNvPr id="7" name="Picture 6"/>
          <p:cNvPicPr>
            <a:picLocks noChangeAspect="1"/>
          </p:cNvPicPr>
          <p:nvPr/>
        </p:nvPicPr>
        <p:blipFill>
          <a:blip r:embed="rId2"/>
          <a:stretch>
            <a:fillRect/>
          </a:stretch>
        </p:blipFill>
        <p:spPr>
          <a:xfrm>
            <a:off x="791840" y="0"/>
            <a:ext cx="7632848" cy="6738374"/>
          </a:xfrm>
          <a:prstGeom prst="rect">
            <a:avLst/>
          </a:prstGeom>
        </p:spPr>
      </p:pic>
      <p:sp>
        <p:nvSpPr>
          <p:cNvPr id="9" name="Rectangle 8"/>
          <p:cNvSpPr/>
          <p:nvPr/>
        </p:nvSpPr>
        <p:spPr>
          <a:xfrm>
            <a:off x="395797" y="6874172"/>
            <a:ext cx="9289032" cy="656487"/>
          </a:xfrm>
          <a:prstGeom prst="rect">
            <a:avLst/>
          </a:prstGeom>
        </p:spPr>
        <p:txBody>
          <a:bodyPr wrap="square">
            <a:spAutoFit/>
          </a:bodyPr>
          <a:lstStyle/>
          <a:p>
            <a:r>
              <a:rPr lang="en-US" dirty="0"/>
              <a:t>1. Borrego M, Henderson C. Increasing the Use of Evidence-Based Teaching in STEM Higher Education: A Comparison of Eight Change Strategies. J </a:t>
            </a:r>
            <a:r>
              <a:rPr lang="en-US" dirty="0" err="1"/>
              <a:t>Eng</a:t>
            </a:r>
            <a:r>
              <a:rPr lang="en-US" dirty="0"/>
              <a:t> Educ. 2014 Apr 1;103(2):220–52. </a:t>
            </a:r>
          </a:p>
        </p:txBody>
      </p:sp>
    </p:spTree>
    <p:extLst>
      <p:ext uri="{BB962C8B-B14F-4D97-AF65-F5344CB8AC3E}">
        <p14:creationId xmlns:p14="http://schemas.microsoft.com/office/powerpoint/2010/main" val="2682404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strategies</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a:t>The literature helps us understand that quality assurance in higher education should not be considered as a cutting-edge change strategy; rather, the approach is suited to bringing a large number of programs up to a minimum standard</a:t>
            </a:r>
            <a:r>
              <a:rPr lang="en-US" dirty="0" smtClean="0"/>
              <a:t>.”</a:t>
            </a:r>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153</a:t>
            </a:fld>
            <a:endParaRPr lang="en-US"/>
          </a:p>
        </p:txBody>
      </p:sp>
      <p:sp>
        <p:nvSpPr>
          <p:cNvPr id="9" name="Rectangle 8"/>
          <p:cNvSpPr/>
          <p:nvPr/>
        </p:nvSpPr>
        <p:spPr>
          <a:xfrm>
            <a:off x="395797" y="6874172"/>
            <a:ext cx="9289032" cy="656487"/>
          </a:xfrm>
          <a:prstGeom prst="rect">
            <a:avLst/>
          </a:prstGeom>
        </p:spPr>
        <p:txBody>
          <a:bodyPr wrap="square">
            <a:spAutoFit/>
          </a:bodyPr>
          <a:lstStyle/>
          <a:p>
            <a:r>
              <a:rPr lang="en-US" dirty="0"/>
              <a:t>1. Borrego M, Henderson C. Increasing the Use of Evidence-Based Teaching in STEM Higher Education: A Comparison of Eight Change Strategies. J </a:t>
            </a:r>
            <a:r>
              <a:rPr lang="en-US" dirty="0" err="1"/>
              <a:t>Eng</a:t>
            </a:r>
            <a:r>
              <a:rPr lang="en-US" dirty="0"/>
              <a:t> Educ. 2014 Apr 1;103(2):220–52. </a:t>
            </a:r>
          </a:p>
        </p:txBody>
      </p:sp>
    </p:spTree>
    <p:extLst>
      <p:ext uri="{BB962C8B-B14F-4D97-AF65-F5344CB8AC3E}">
        <p14:creationId xmlns:p14="http://schemas.microsoft.com/office/powerpoint/2010/main" val="13674376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0"/>
            <a:ext cx="9072563" cy="1259946"/>
          </a:xfrm>
        </p:spPr>
        <p:txBody>
          <a:bodyPr/>
          <a:lstStyle/>
          <a:p>
            <a:r>
              <a:rPr lang="en-US" dirty="0" smtClean="0"/>
              <a:t>Change strategies</a:t>
            </a:r>
            <a:endParaRPr lang="en-US" dirty="0"/>
          </a:p>
        </p:txBody>
      </p:sp>
      <p:sp>
        <p:nvSpPr>
          <p:cNvPr id="3" name="Content Placeholder 2"/>
          <p:cNvSpPr>
            <a:spLocks noGrp="1"/>
          </p:cNvSpPr>
          <p:nvPr>
            <p:ph idx="1"/>
          </p:nvPr>
        </p:nvSpPr>
        <p:spPr>
          <a:xfrm>
            <a:off x="503809" y="1187549"/>
            <a:ext cx="9072786" cy="5565413"/>
          </a:xfrm>
        </p:spPr>
        <p:txBody>
          <a:bodyPr>
            <a:normAutofit lnSpcReduction="10000"/>
          </a:bodyPr>
          <a:lstStyle/>
          <a:p>
            <a:pPr marL="0" indent="0">
              <a:buNone/>
            </a:pPr>
            <a:r>
              <a:rPr lang="en-US" dirty="0" smtClean="0"/>
              <a:t>“</a:t>
            </a:r>
            <a:r>
              <a:rPr lang="en-US" dirty="0"/>
              <a:t>A good starting point, particularly for those without social science backgrounds, is to focus on one strategy that fits their situation best (in terms of resources, goals, locus of change, and implicit assumptions about change already being followed)</a:t>
            </a:r>
            <a:r>
              <a:rPr lang="en-US" dirty="0" smtClean="0"/>
              <a:t>.”</a:t>
            </a:r>
          </a:p>
          <a:p>
            <a:pPr marL="0" indent="0">
              <a:buNone/>
            </a:pPr>
            <a:r>
              <a:rPr lang="en-US" dirty="0" smtClean="0"/>
              <a:t>“</a:t>
            </a:r>
            <a:r>
              <a:rPr lang="en-US" dirty="0"/>
              <a:t>Over time and across initiatives, it is wise to employ a range of perspectives. Focusing too narrowly on one </a:t>
            </a:r>
            <a:r>
              <a:rPr lang="en-US" dirty="0" smtClean="0"/>
              <a:t>perspective </a:t>
            </a:r>
            <a:r>
              <a:rPr lang="en-US" dirty="0"/>
              <a:t>increases the chances of overlooking influential factors and processes</a:t>
            </a:r>
            <a:r>
              <a:rPr lang="en-US" dirty="0" smtClean="0"/>
              <a:t>.”</a:t>
            </a:r>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154</a:t>
            </a:fld>
            <a:endParaRPr lang="en-US"/>
          </a:p>
        </p:txBody>
      </p:sp>
      <p:sp>
        <p:nvSpPr>
          <p:cNvPr id="9" name="Rectangle 8"/>
          <p:cNvSpPr/>
          <p:nvPr/>
        </p:nvSpPr>
        <p:spPr>
          <a:xfrm>
            <a:off x="395797" y="6874172"/>
            <a:ext cx="9289032" cy="656487"/>
          </a:xfrm>
          <a:prstGeom prst="rect">
            <a:avLst/>
          </a:prstGeom>
        </p:spPr>
        <p:txBody>
          <a:bodyPr wrap="square">
            <a:spAutoFit/>
          </a:bodyPr>
          <a:lstStyle/>
          <a:p>
            <a:r>
              <a:rPr lang="en-US" dirty="0"/>
              <a:t>1. Borrego M, Henderson C. Increasing the Use of Evidence-Based Teaching in STEM Higher Education: A Comparison of Eight Change Strategies. J </a:t>
            </a:r>
            <a:r>
              <a:rPr lang="en-US" dirty="0" err="1"/>
              <a:t>Eng</a:t>
            </a:r>
            <a:r>
              <a:rPr lang="en-US" dirty="0"/>
              <a:t> Educ. 2014 Apr 1;103(2):220–52. </a:t>
            </a:r>
          </a:p>
        </p:txBody>
      </p:sp>
    </p:spTree>
    <p:extLst>
      <p:ext uri="{BB962C8B-B14F-4D97-AF65-F5344CB8AC3E}">
        <p14:creationId xmlns:p14="http://schemas.microsoft.com/office/powerpoint/2010/main" val="2575630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questions</a:t>
            </a:r>
            <a:endParaRPr lang="en-US" dirty="0"/>
          </a:p>
        </p:txBody>
      </p:sp>
      <p:sp>
        <p:nvSpPr>
          <p:cNvPr id="3" name="Content Placeholder 2"/>
          <p:cNvSpPr>
            <a:spLocks noGrp="1"/>
          </p:cNvSpPr>
          <p:nvPr>
            <p:ph idx="1"/>
          </p:nvPr>
        </p:nvSpPr>
        <p:spPr/>
        <p:txBody>
          <a:bodyPr/>
          <a:lstStyle/>
          <a:p>
            <a:r>
              <a:rPr lang="en-US" dirty="0" smtClean="0"/>
              <a:t>Communication plan – ensuring data goes back to instructors to improve the process</a:t>
            </a:r>
          </a:p>
          <a:p>
            <a:r>
              <a:rPr lang="en-US" dirty="0" smtClean="0"/>
              <a:t>Software tools?</a:t>
            </a:r>
          </a:p>
          <a:p>
            <a:r>
              <a:rPr lang="en-US" dirty="0" smtClean="0"/>
              <a:t>Responsibility for prompting, collecting, analyzing, and reporting?</a:t>
            </a: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155</a:t>
            </a:fld>
            <a:endParaRPr lang="en-US"/>
          </a:p>
        </p:txBody>
      </p:sp>
    </p:spTree>
    <p:extLst>
      <p:ext uri="{BB962C8B-B14F-4D97-AF65-F5344CB8AC3E}">
        <p14:creationId xmlns:p14="http://schemas.microsoft.com/office/powerpoint/2010/main" val="1902783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Users\frankb\Dropbox\MiniU\Photos\Room 322 054.jpg"/>
          <p:cNvPicPr>
            <a:picLocks noChangeAspect="1" noChangeArrowheads="1"/>
          </p:cNvPicPr>
          <p:nvPr/>
        </p:nvPicPr>
        <p:blipFill rotWithShape="1">
          <a:blip r:embed="rId4">
            <a:extLst>
              <a:ext uri="{28A0092B-C50C-407E-A947-70E740481C1C}">
                <a14:useLocalDpi xmlns:a14="http://schemas.microsoft.com/office/drawing/2010/main" val="0"/>
              </a:ext>
            </a:extLst>
          </a:blip>
          <a:srcRect r="11328"/>
          <a:stretch/>
        </p:blipFill>
        <p:spPr bwMode="auto">
          <a:xfrm>
            <a:off x="-1" y="-1"/>
            <a:ext cx="10080625" cy="75604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10080625" cy="1907629"/>
          </a:xfrm>
          <a:prstGeom prst="rect">
            <a:avLst/>
          </a:pr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b="1" dirty="0"/>
          </a:p>
        </p:txBody>
      </p:sp>
      <p:sp>
        <p:nvSpPr>
          <p:cNvPr id="5" name="Rectangle 4"/>
          <p:cNvSpPr/>
          <p:nvPr/>
        </p:nvSpPr>
        <p:spPr>
          <a:xfrm>
            <a:off x="48747" y="0"/>
            <a:ext cx="9983132" cy="1480822"/>
          </a:xfrm>
          <a:prstGeom prst="rect">
            <a:avLst/>
          </a:prstGeom>
        </p:spPr>
        <p:txBody>
          <a:bodyPr wrap="square" lIns="100794" tIns="50397" rIns="100794" bIns="50397">
            <a:spAutoFit/>
          </a:bodyPr>
          <a:lstStyle/>
          <a:p>
            <a:pPr algn="r"/>
            <a:r>
              <a:rPr lang="en-US" sz="4400" b="1" dirty="0" smtClean="0">
                <a:solidFill>
                  <a:schemeClr val="bg1"/>
                </a:solidFill>
              </a:rPr>
              <a:t>Assessment for </a:t>
            </a:r>
            <a:r>
              <a:rPr lang="en-US" sz="4400" b="1" dirty="0" smtClean="0">
                <a:solidFill>
                  <a:schemeClr val="accent6"/>
                </a:solidFill>
              </a:rPr>
              <a:t>Course and Program Improvement</a:t>
            </a:r>
            <a:endParaRPr lang="en-US" sz="3600" b="1" dirty="0" smtClean="0">
              <a:solidFill>
                <a:schemeClr val="bg1"/>
              </a:solidFill>
            </a:endParaRPr>
          </a:p>
        </p:txBody>
      </p:sp>
      <p:sp>
        <p:nvSpPr>
          <p:cNvPr id="6" name="Rectangle 5"/>
          <p:cNvSpPr/>
          <p:nvPr/>
        </p:nvSpPr>
        <p:spPr>
          <a:xfrm>
            <a:off x="-832" y="5631234"/>
            <a:ext cx="10080625" cy="190762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b="1" dirty="0"/>
          </a:p>
        </p:txBody>
      </p:sp>
      <p:sp>
        <p:nvSpPr>
          <p:cNvPr id="8" name="Rectangle 7"/>
          <p:cNvSpPr/>
          <p:nvPr/>
        </p:nvSpPr>
        <p:spPr>
          <a:xfrm>
            <a:off x="125815" y="6251665"/>
            <a:ext cx="9983132" cy="1104720"/>
          </a:xfrm>
          <a:prstGeom prst="rect">
            <a:avLst/>
          </a:prstGeom>
        </p:spPr>
        <p:txBody>
          <a:bodyPr wrap="square" lIns="100794" tIns="50397" rIns="100794" bIns="50397">
            <a:spAutoFit/>
          </a:bodyPr>
          <a:lstStyle/>
          <a:p>
            <a:pPr algn="r"/>
            <a:r>
              <a:rPr lang="en-US" sz="3200" b="1" dirty="0" smtClean="0">
                <a:solidFill>
                  <a:schemeClr val="bg1"/>
                </a:solidFill>
              </a:rPr>
              <a:t>Brian Frank, Queen’s University</a:t>
            </a:r>
          </a:p>
          <a:p>
            <a:pPr algn="r"/>
            <a:r>
              <a:rPr lang="en-US" sz="3200" b="1" dirty="0" smtClean="0">
                <a:solidFill>
                  <a:srgbClr val="F79646"/>
                </a:solidFill>
              </a:rPr>
              <a:t>EGAD Project</a:t>
            </a:r>
          </a:p>
        </p:txBody>
      </p:sp>
    </p:spTree>
    <p:custDataLst>
      <p:tags r:id="rId1"/>
    </p:custDataLst>
    <p:extLst>
      <p:ext uri="{BB962C8B-B14F-4D97-AF65-F5344CB8AC3E}">
        <p14:creationId xmlns:p14="http://schemas.microsoft.com/office/powerpoint/2010/main" val="623108643"/>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4" y="533748"/>
            <a:ext cx="9630096" cy="7023842"/>
          </a:xfrm>
          <a:prstGeom prst="rect">
            <a:avLst/>
          </a:prstGeom>
        </p:spPr>
      </p:pic>
      <p:sp>
        <p:nvSpPr>
          <p:cNvPr id="3" name="TextBox 2"/>
          <p:cNvSpPr txBox="1"/>
          <p:nvPr/>
        </p:nvSpPr>
        <p:spPr>
          <a:xfrm>
            <a:off x="0" y="-2137"/>
            <a:ext cx="10080625" cy="602418"/>
          </a:xfrm>
          <a:prstGeom prst="rect">
            <a:avLst/>
          </a:prstGeom>
          <a:noFill/>
        </p:spPr>
        <p:txBody>
          <a:bodyPr wrap="square" lIns="100783" tIns="50392" rIns="100783" bIns="50392" rtlCol="0">
            <a:spAutoFit/>
          </a:bodyPr>
          <a:lstStyle/>
          <a:p>
            <a:r>
              <a:rPr lang="en-CA" sz="3200" b="1" dirty="0" smtClean="0"/>
              <a:t>Example: First year design course</a:t>
            </a:r>
            <a:endParaRPr lang="en-CA" sz="3200" b="1" dirty="0"/>
          </a:p>
        </p:txBody>
      </p:sp>
      <p:sp>
        <p:nvSpPr>
          <p:cNvPr id="4" name="Rounded Rectangle 3"/>
          <p:cNvSpPr/>
          <p:nvPr/>
        </p:nvSpPr>
        <p:spPr>
          <a:xfrm>
            <a:off x="7056536" y="6084093"/>
            <a:ext cx="2520280" cy="720080"/>
          </a:xfrm>
          <a:prstGeom prst="round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208664" y="5436021"/>
            <a:ext cx="0" cy="648072"/>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64760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412" y="-8102"/>
            <a:ext cx="6929138" cy="7549096"/>
          </a:xfrm>
          <a:prstGeom prst="rect">
            <a:avLst/>
          </a:prstGeom>
        </p:spPr>
      </p:pic>
      <p:sp>
        <p:nvSpPr>
          <p:cNvPr id="3" name="TextBox 2"/>
          <p:cNvSpPr txBox="1"/>
          <p:nvPr/>
        </p:nvSpPr>
        <p:spPr>
          <a:xfrm>
            <a:off x="0" y="-2137"/>
            <a:ext cx="10080625" cy="1607001"/>
          </a:xfrm>
          <a:prstGeom prst="rect">
            <a:avLst/>
          </a:prstGeom>
          <a:noFill/>
        </p:spPr>
        <p:txBody>
          <a:bodyPr wrap="square" lIns="100783" tIns="50392" rIns="100783" bIns="50392" rtlCol="0">
            <a:spAutoFit/>
          </a:bodyPr>
          <a:lstStyle/>
          <a:p>
            <a:r>
              <a:rPr lang="en-CA" sz="3200" b="1" dirty="0" smtClean="0"/>
              <a:t>First year design </a:t>
            </a:r>
          </a:p>
          <a:p>
            <a:r>
              <a:rPr lang="en-CA" sz="3200" b="1" dirty="0" smtClean="0"/>
              <a:t>course project </a:t>
            </a:r>
          </a:p>
          <a:p>
            <a:r>
              <a:rPr lang="en-CA" sz="3200" b="1" dirty="0" smtClean="0"/>
              <a:t>rubric</a:t>
            </a:r>
            <a:endParaRPr lang="en-CA" sz="3200" b="1" dirty="0"/>
          </a:p>
        </p:txBody>
      </p:sp>
    </p:spTree>
    <p:extLst>
      <p:ext uri="{BB962C8B-B14F-4D97-AF65-F5344CB8AC3E}">
        <p14:creationId xmlns:p14="http://schemas.microsoft.com/office/powerpoint/2010/main" val="393852423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PSC 100 Course Outcome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31" b="-374"/>
          <a:stretch/>
        </p:blipFill>
        <p:spPr>
          <a:xfrm>
            <a:off x="215776" y="0"/>
            <a:ext cx="9517814" cy="7200800"/>
          </a:xfrm>
        </p:spPr>
      </p:pic>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159</a:t>
            </a:fld>
            <a:endParaRPr lang="en-US" dirty="0"/>
          </a:p>
        </p:txBody>
      </p:sp>
    </p:spTree>
    <p:extLst>
      <p:ext uri="{BB962C8B-B14F-4D97-AF65-F5344CB8AC3E}">
        <p14:creationId xmlns:p14="http://schemas.microsoft.com/office/powerpoint/2010/main" val="22545456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0080625" cy="780313"/>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4" name="TextBox 3"/>
          <p:cNvSpPr txBox="1"/>
          <p:nvPr/>
        </p:nvSpPr>
        <p:spPr>
          <a:xfrm>
            <a:off x="0" y="0"/>
            <a:ext cx="10080625" cy="790172"/>
          </a:xfrm>
          <a:prstGeom prst="rect">
            <a:avLst/>
          </a:prstGeom>
          <a:noFill/>
        </p:spPr>
        <p:txBody>
          <a:bodyPr wrap="square" lIns="100794" tIns="50397" rIns="100794" bIns="50397" rtlCol="0">
            <a:spAutoFit/>
          </a:bodyPr>
          <a:lstStyle/>
          <a:p>
            <a:r>
              <a:rPr lang="en-US" sz="4400" b="1" dirty="0" smtClean="0">
                <a:solidFill>
                  <a:schemeClr val="accent6"/>
                </a:solidFill>
                <a:latin typeface="Gill Sans Light"/>
                <a:cs typeface="Gill Sans Light"/>
              </a:rPr>
              <a:t>Program improvement Process</a:t>
            </a:r>
            <a:endParaRPr lang="en-US" sz="4400" b="1" dirty="0">
              <a:solidFill>
                <a:schemeClr val="accent6"/>
              </a:solidFill>
              <a:latin typeface="Gill Sans Light"/>
              <a:cs typeface="Gill Sans Light"/>
            </a:endParaRPr>
          </a:p>
        </p:txBody>
      </p:sp>
      <p:pic>
        <p:nvPicPr>
          <p:cNvPr id="2" name="Picture 1" descr="CPI_EGAD_process_minima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 y="951712"/>
            <a:ext cx="10080625" cy="7125941"/>
          </a:xfrm>
          <a:prstGeom prst="rect">
            <a:avLst/>
          </a:prstGeom>
        </p:spPr>
      </p:pic>
    </p:spTree>
    <p:extLst>
      <p:ext uri="{BB962C8B-B14F-4D97-AF65-F5344CB8AC3E}">
        <p14:creationId xmlns:p14="http://schemas.microsoft.com/office/powerpoint/2010/main" val="2322869730"/>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to look for in assessment tools</a:t>
            </a:r>
            <a:endParaRPr lang="en-US" dirty="0"/>
          </a:p>
        </p:txBody>
      </p:sp>
      <p:sp>
        <p:nvSpPr>
          <p:cNvPr id="3" name="Content Placeholder 2"/>
          <p:cNvSpPr>
            <a:spLocks noGrp="1"/>
          </p:cNvSpPr>
          <p:nvPr>
            <p:ph idx="1"/>
          </p:nvPr>
        </p:nvSpPr>
        <p:spPr>
          <a:xfrm>
            <a:off x="287785" y="1763926"/>
            <a:ext cx="9577064" cy="4989036"/>
          </a:xfrm>
        </p:spPr>
        <p:txBody>
          <a:bodyPr>
            <a:normAutofit fontScale="92500" lnSpcReduction="20000"/>
          </a:bodyPr>
          <a:lstStyle/>
          <a:p>
            <a:pPr marL="514350" lvl="0" indent="-514350">
              <a:buFont typeface="+mj-lt"/>
              <a:buAutoNum type="arabicPeriod"/>
            </a:pPr>
            <a:r>
              <a:rPr lang="en-CA" b="1" dirty="0"/>
              <a:t>Workload: </a:t>
            </a:r>
            <a:r>
              <a:rPr lang="en-CA" dirty="0"/>
              <a:t>Results in a feasible workload for students and graders </a:t>
            </a:r>
          </a:p>
          <a:p>
            <a:pPr marL="514350" lvl="0" indent="-514350">
              <a:buFont typeface="+mj-lt"/>
              <a:buAutoNum type="arabicPeriod"/>
            </a:pPr>
            <a:r>
              <a:rPr lang="en-US" b="1" dirty="0"/>
              <a:t>Generalizability:</a:t>
            </a:r>
            <a:r>
              <a:rPr lang="en-US" dirty="0"/>
              <a:t> Results are representative of entire program/class</a:t>
            </a:r>
            <a:endParaRPr lang="en-CA" dirty="0"/>
          </a:p>
          <a:p>
            <a:pPr marL="514350" lvl="0" indent="-514350">
              <a:buFont typeface="+mj-lt"/>
              <a:buAutoNum type="arabicPeriod"/>
            </a:pPr>
            <a:r>
              <a:rPr lang="en-US" b="1" dirty="0"/>
              <a:t>Content:</a:t>
            </a:r>
            <a:r>
              <a:rPr lang="en-US" dirty="0"/>
              <a:t> The assessment tool is clearly aligned with the outcome</a:t>
            </a:r>
            <a:endParaRPr lang="en-CA" dirty="0"/>
          </a:p>
          <a:p>
            <a:pPr marL="514350" lvl="0" indent="-514350">
              <a:buFont typeface="+mj-lt"/>
              <a:buAutoNum type="arabicPeriod"/>
            </a:pPr>
            <a:r>
              <a:rPr lang="en-US" b="1" dirty="0"/>
              <a:t>Reliability:</a:t>
            </a:r>
            <a:r>
              <a:rPr lang="en-US" dirty="0"/>
              <a:t> Results will be consistent between graders, or if tested again</a:t>
            </a:r>
            <a:endParaRPr lang="en-CA" dirty="0"/>
          </a:p>
          <a:p>
            <a:pPr marL="514350" lvl="0" indent="-514350">
              <a:buFont typeface="+mj-lt"/>
              <a:buAutoNum type="arabicPeriod"/>
            </a:pPr>
            <a:r>
              <a:rPr lang="en-US" b="1" dirty="0"/>
              <a:t>Actionable: </a:t>
            </a:r>
            <a:r>
              <a:rPr lang="en-CA" dirty="0"/>
              <a:t>Provides useful information related to educational experience that can be used for course and/or program improvement </a:t>
            </a:r>
          </a:p>
          <a:p>
            <a:pPr marL="0" indent="0">
              <a:buNone/>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160</a:t>
            </a:fld>
            <a:endParaRPr lang="en-US"/>
          </a:p>
        </p:txBody>
      </p:sp>
    </p:spTree>
    <p:extLst>
      <p:ext uri="{BB962C8B-B14F-4D97-AF65-F5344CB8AC3E}">
        <p14:creationId xmlns:p14="http://schemas.microsoft.com/office/powerpoint/2010/main" val="863672878"/>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3" name="TextBox 2"/>
          <p:cNvSpPr txBox="1"/>
          <p:nvPr/>
        </p:nvSpPr>
        <p:spPr>
          <a:xfrm>
            <a:off x="2571444" y="2627709"/>
            <a:ext cx="5801338" cy="1469120"/>
          </a:xfrm>
          <a:prstGeom prst="rect">
            <a:avLst/>
          </a:prstGeom>
          <a:noFill/>
        </p:spPr>
        <p:txBody>
          <a:bodyPr wrap="none" rtlCol="0">
            <a:spAutoFit/>
          </a:bodyPr>
          <a:lstStyle/>
          <a:p>
            <a:r>
              <a:rPr lang="en-US" sz="8800" b="1" dirty="0" smtClean="0">
                <a:solidFill>
                  <a:schemeClr val="tx1">
                    <a:alpha val="14000"/>
                  </a:schemeClr>
                </a:solidFill>
              </a:rPr>
              <a:t>Aggregating</a:t>
            </a:r>
            <a:endParaRPr lang="en-US" sz="8800" b="1" dirty="0">
              <a:solidFill>
                <a:schemeClr val="tx1">
                  <a:alpha val="14000"/>
                </a:schemeClr>
              </a:solidFill>
            </a:endParaRPr>
          </a:p>
        </p:txBody>
      </p:sp>
    </p:spTree>
    <p:extLst>
      <p:ext uri="{BB962C8B-B14F-4D97-AF65-F5344CB8AC3E}">
        <p14:creationId xmlns:p14="http://schemas.microsoft.com/office/powerpoint/2010/main" val="339458341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pic>
        <p:nvPicPr>
          <p:cNvPr id="4" name="Picture 3" descr="Program Attribute Target by Indic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973"/>
            <a:ext cx="10106636" cy="6747710"/>
          </a:xfrm>
          <a:prstGeom prst="rect">
            <a:avLst/>
          </a:prstGeom>
        </p:spPr>
      </p:pic>
      <p:sp>
        <p:nvSpPr>
          <p:cNvPr id="5" name="TextBox 4"/>
          <p:cNvSpPr txBox="1"/>
          <p:nvPr/>
        </p:nvSpPr>
        <p:spPr>
          <a:xfrm>
            <a:off x="2571444" y="2627709"/>
            <a:ext cx="5800786" cy="1469120"/>
          </a:xfrm>
          <a:prstGeom prst="rect">
            <a:avLst/>
          </a:prstGeom>
          <a:noFill/>
        </p:spPr>
        <p:txBody>
          <a:bodyPr wrap="none" rtlCol="0">
            <a:spAutoFit/>
          </a:bodyPr>
          <a:lstStyle/>
          <a:p>
            <a:r>
              <a:rPr lang="en-US" sz="8800" b="1" dirty="0" smtClean="0">
                <a:solidFill>
                  <a:schemeClr val="tx1">
                    <a:alpha val="14000"/>
                  </a:schemeClr>
                </a:solidFill>
              </a:rPr>
              <a:t>By indicator</a:t>
            </a:r>
            <a:endParaRPr lang="en-US" sz="8800" b="1" dirty="0">
              <a:solidFill>
                <a:schemeClr val="tx1">
                  <a:alpha val="14000"/>
                </a:schemeClr>
              </a:solidFill>
            </a:endParaRPr>
          </a:p>
        </p:txBody>
      </p:sp>
    </p:spTree>
    <p:extLst>
      <p:ext uri="{BB962C8B-B14F-4D97-AF65-F5344CB8AC3E}">
        <p14:creationId xmlns:p14="http://schemas.microsoft.com/office/powerpoint/2010/main" val="194520155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163</a:t>
            </a:fld>
            <a:endParaRPr lang="en-US"/>
          </a:p>
        </p:txBody>
      </p:sp>
      <p:pic>
        <p:nvPicPr>
          <p:cNvPr id="3" name="Picture 2" descr="Rplot01.png"/>
          <p:cNvPicPr>
            <a:picLocks noChangeAspect="1"/>
          </p:cNvPicPr>
          <p:nvPr/>
        </p:nvPicPr>
        <p:blipFill rotWithShape="1">
          <a:blip r:embed="rId2">
            <a:extLst>
              <a:ext uri="{28A0092B-C50C-407E-A947-70E740481C1C}">
                <a14:useLocalDpi xmlns:a14="http://schemas.microsoft.com/office/drawing/2010/main" val="0"/>
              </a:ext>
            </a:extLst>
          </a:blip>
          <a:srcRect r="32502"/>
          <a:stretch/>
        </p:blipFill>
        <p:spPr>
          <a:xfrm>
            <a:off x="215776" y="1587"/>
            <a:ext cx="9071429" cy="7559675"/>
          </a:xfrm>
          <a:prstGeom prst="rect">
            <a:avLst/>
          </a:prstGeom>
        </p:spPr>
      </p:pic>
      <p:sp>
        <p:nvSpPr>
          <p:cNvPr id="4" name="TextBox 3"/>
          <p:cNvSpPr txBox="1"/>
          <p:nvPr/>
        </p:nvSpPr>
        <p:spPr>
          <a:xfrm>
            <a:off x="2520032" y="1763613"/>
            <a:ext cx="4853011" cy="1469120"/>
          </a:xfrm>
          <a:prstGeom prst="rect">
            <a:avLst/>
          </a:prstGeom>
          <a:noFill/>
        </p:spPr>
        <p:txBody>
          <a:bodyPr wrap="none" rtlCol="0">
            <a:spAutoFit/>
          </a:bodyPr>
          <a:lstStyle/>
          <a:p>
            <a:r>
              <a:rPr lang="en-US" sz="8800" b="1" dirty="0" smtClean="0">
                <a:solidFill>
                  <a:schemeClr val="tx1">
                    <a:alpha val="14000"/>
                  </a:schemeClr>
                </a:solidFill>
              </a:rPr>
              <a:t>Over time</a:t>
            </a:r>
            <a:endParaRPr lang="en-US" sz="8800" b="1" dirty="0">
              <a:solidFill>
                <a:schemeClr val="tx1">
                  <a:alpha val="14000"/>
                </a:schemeClr>
              </a:solidFill>
            </a:endParaRPr>
          </a:p>
        </p:txBody>
      </p:sp>
    </p:spTree>
    <p:extLst>
      <p:ext uri="{BB962C8B-B14F-4D97-AF65-F5344CB8AC3E}">
        <p14:creationId xmlns:p14="http://schemas.microsoft.com/office/powerpoint/2010/main" val="2263547488"/>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verlaid Histogram.png"/>
          <p:cNvPicPr>
            <a:picLocks noChangeAspect="1"/>
          </p:cNvPicPr>
          <p:nvPr/>
        </p:nvPicPr>
        <p:blipFill rotWithShape="1">
          <a:blip r:embed="rId2">
            <a:extLst>
              <a:ext uri="{28A0092B-C50C-407E-A947-70E740481C1C}">
                <a14:useLocalDpi xmlns:a14="http://schemas.microsoft.com/office/drawing/2010/main" val="0"/>
              </a:ext>
            </a:extLst>
          </a:blip>
          <a:srcRect l="32664" r="2017"/>
          <a:stretch/>
        </p:blipFill>
        <p:spPr>
          <a:xfrm>
            <a:off x="0" y="539477"/>
            <a:ext cx="10080625" cy="6614045"/>
          </a:xfrm>
          <a:prstGeom prst="rect">
            <a:avLst/>
          </a:prstGeom>
        </p:spPr>
      </p:pic>
      <p:sp>
        <p:nvSpPr>
          <p:cNvPr id="4" name="TextBox 3"/>
          <p:cNvSpPr txBox="1"/>
          <p:nvPr/>
        </p:nvSpPr>
        <p:spPr>
          <a:xfrm>
            <a:off x="1439912" y="2699717"/>
            <a:ext cx="6931505" cy="1469120"/>
          </a:xfrm>
          <a:prstGeom prst="rect">
            <a:avLst/>
          </a:prstGeom>
          <a:noFill/>
        </p:spPr>
        <p:txBody>
          <a:bodyPr wrap="none" rtlCol="0">
            <a:spAutoFit/>
          </a:bodyPr>
          <a:lstStyle/>
          <a:p>
            <a:r>
              <a:rPr lang="en-US" sz="8800" b="1" dirty="0" smtClean="0">
                <a:solidFill>
                  <a:schemeClr val="tx1">
                    <a:alpha val="24000"/>
                  </a:schemeClr>
                </a:solidFill>
              </a:rPr>
              <a:t>Multiple years</a:t>
            </a:r>
            <a:endParaRPr lang="en-US" sz="8800" b="1" dirty="0">
              <a:solidFill>
                <a:schemeClr val="tx1">
                  <a:alpha val="24000"/>
                </a:schemeClr>
              </a:solidFill>
            </a:endParaRPr>
          </a:p>
        </p:txBody>
      </p:sp>
    </p:spTree>
    <p:extLst>
      <p:ext uri="{BB962C8B-B14F-4D97-AF65-F5344CB8AC3E}">
        <p14:creationId xmlns:p14="http://schemas.microsoft.com/office/powerpoint/2010/main" val="259819838"/>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PSC 100 Course Outcome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31" b="-374"/>
          <a:stretch/>
        </p:blipFill>
        <p:spPr>
          <a:xfrm>
            <a:off x="215776" y="0"/>
            <a:ext cx="9517814" cy="7200800"/>
          </a:xfrm>
        </p:spPr>
      </p:pic>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165</a:t>
            </a:fld>
            <a:endParaRPr lang="en-US" dirty="0"/>
          </a:p>
        </p:txBody>
      </p:sp>
    </p:spTree>
    <p:extLst>
      <p:ext uri="{BB962C8B-B14F-4D97-AF65-F5344CB8AC3E}">
        <p14:creationId xmlns:p14="http://schemas.microsoft.com/office/powerpoint/2010/main" val="136849971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146787" y="3670892"/>
            <a:ext cx="2791598" cy="2824828"/>
          </a:xfrm>
          <a:prstGeom prst="ellipse">
            <a:avLst/>
          </a:prstGeom>
          <a:solidFill>
            <a:srgbClr val="7E002D">
              <a:alpha val="97000"/>
            </a:srgbClr>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p>
          <a:p>
            <a:pPr algn="ctr"/>
            <a:r>
              <a:rPr lang="en-US" sz="2200" b="1" dirty="0">
                <a:solidFill>
                  <a:schemeClr val="bg1"/>
                </a:solidFill>
                <a:latin typeface="Avenir Book"/>
                <a:cs typeface="Avenir Book"/>
              </a:rPr>
              <a:t>Qualitative</a:t>
            </a:r>
          </a:p>
          <a:p>
            <a:pPr algn="ctr"/>
            <a:r>
              <a:rPr lang="en-US" sz="2200" b="1" dirty="0">
                <a:solidFill>
                  <a:schemeClr val="bg1"/>
                </a:solidFill>
                <a:latin typeface="Avenir Book"/>
                <a:cs typeface="Avenir Book"/>
              </a:rPr>
              <a:t>Performance </a:t>
            </a:r>
          </a:p>
          <a:p>
            <a:pPr algn="ctr"/>
            <a:r>
              <a:rPr lang="en-US" sz="2200" b="1" dirty="0">
                <a:solidFill>
                  <a:schemeClr val="bg1"/>
                </a:solidFill>
                <a:latin typeface="Avenir Book"/>
                <a:cs typeface="Avenir Book"/>
              </a:rPr>
              <a:t>Evaluation</a:t>
            </a:r>
          </a:p>
          <a:p>
            <a:pPr algn="ctr"/>
            <a:endParaRPr lang="en-US" sz="2200" b="1" dirty="0">
              <a:solidFill>
                <a:schemeClr val="bg1"/>
              </a:solidFill>
              <a:latin typeface="Avenir Book"/>
              <a:cs typeface="Avenir Book"/>
            </a:endParaRPr>
          </a:p>
        </p:txBody>
      </p:sp>
      <p:pic>
        <p:nvPicPr>
          <p:cNvPr id="9" name="Picture 8" descr="LO Swi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576" y="668985"/>
            <a:ext cx="1076846" cy="6909357"/>
          </a:xfrm>
          <a:prstGeom prst="rect">
            <a:avLst/>
          </a:prstGeom>
        </p:spPr>
      </p:pic>
      <p:sp>
        <p:nvSpPr>
          <p:cNvPr id="8" name="Rounded Rectangle 7"/>
          <p:cNvSpPr/>
          <p:nvPr/>
        </p:nvSpPr>
        <p:spPr>
          <a:xfrm>
            <a:off x="3789553" y="1548233"/>
            <a:ext cx="5465022" cy="2520925"/>
          </a:xfrm>
          <a:prstGeom prst="roundRect">
            <a:avLst/>
          </a:prstGeom>
          <a:noFill/>
          <a:ln w="12700" cmpd="sng">
            <a:solidFill>
              <a:srgbClr val="FAD900"/>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Rectangle 1"/>
          <p:cNvSpPr/>
          <p:nvPr/>
        </p:nvSpPr>
        <p:spPr>
          <a:xfrm>
            <a:off x="7010257" y="1626438"/>
            <a:ext cx="2412821" cy="2530700"/>
          </a:xfrm>
          <a:prstGeom prst="rect">
            <a:avLst/>
          </a:prstGeom>
        </p:spPr>
        <p:txBody>
          <a:bodyPr wrap="square" lIns="100794" tIns="50397" rIns="100794" bIns="50397">
            <a:spAutoFit/>
          </a:bodyPr>
          <a:lstStyle/>
          <a:p>
            <a:pPr>
              <a:spcAft>
                <a:spcPts val="661"/>
              </a:spcAft>
            </a:pPr>
            <a:r>
              <a:rPr lang="en-US" b="1" dirty="0">
                <a:latin typeface="Avenir Book"/>
                <a:cs typeface="Avenir Book"/>
              </a:rPr>
              <a:t>Collegiate Learning Assessment (CLA+)</a:t>
            </a:r>
          </a:p>
          <a:p>
            <a:pPr>
              <a:spcAft>
                <a:spcPts val="661"/>
              </a:spcAft>
            </a:pPr>
            <a:r>
              <a:rPr lang="en-US" b="1" dirty="0">
                <a:latin typeface="Avenir Book"/>
                <a:cs typeface="Avenir Book"/>
              </a:rPr>
              <a:t>Critical Thinking Assessment Test (CAT)</a:t>
            </a:r>
          </a:p>
          <a:p>
            <a:pPr>
              <a:spcAft>
                <a:spcPts val="661"/>
              </a:spcAft>
            </a:pPr>
            <a:r>
              <a:rPr lang="en-US" b="1" dirty="0">
                <a:latin typeface="Avenir Book"/>
                <a:cs typeface="Avenir Book"/>
              </a:rPr>
              <a:t>Transferable Learning Orientations Survey (TLO)</a:t>
            </a:r>
          </a:p>
        </p:txBody>
      </p:sp>
      <p:sp>
        <p:nvSpPr>
          <p:cNvPr id="11" name="Rounded Rectangle 10"/>
          <p:cNvSpPr/>
          <p:nvPr/>
        </p:nvSpPr>
        <p:spPr>
          <a:xfrm>
            <a:off x="361402" y="4254809"/>
            <a:ext cx="4128184" cy="2544500"/>
          </a:xfrm>
          <a:prstGeom prst="roundRect">
            <a:avLst/>
          </a:prstGeom>
          <a:noFill/>
          <a:ln w="3175" cmpd="sng">
            <a:solidFill>
              <a:srgbClr val="740005"/>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7" name="Rectangle 6"/>
          <p:cNvSpPr/>
          <p:nvPr/>
        </p:nvSpPr>
        <p:spPr>
          <a:xfrm>
            <a:off x="578703" y="4498122"/>
            <a:ext cx="1568083" cy="2078627"/>
          </a:xfrm>
          <a:prstGeom prst="rect">
            <a:avLst/>
          </a:prstGeom>
        </p:spPr>
        <p:txBody>
          <a:bodyPr wrap="square" lIns="100794" tIns="50397" rIns="100794" bIns="50397">
            <a:spAutoFit/>
          </a:bodyPr>
          <a:lstStyle/>
          <a:p>
            <a:r>
              <a:rPr lang="en-US" b="1" dirty="0">
                <a:solidFill>
                  <a:srgbClr val="740005"/>
                </a:solidFill>
                <a:latin typeface="Avenir Book"/>
                <a:cs typeface="Avenir Book"/>
              </a:rPr>
              <a:t>Team observations to see the students’ intellectual skill development </a:t>
            </a:r>
          </a:p>
        </p:txBody>
      </p:sp>
      <p:sp>
        <p:nvSpPr>
          <p:cNvPr id="12" name="Rounded Rectangle 11"/>
          <p:cNvSpPr/>
          <p:nvPr/>
        </p:nvSpPr>
        <p:spPr>
          <a:xfrm>
            <a:off x="5096305" y="4218484"/>
            <a:ext cx="4480288" cy="2580825"/>
          </a:xfrm>
          <a:prstGeom prst="roundRect">
            <a:avLst/>
          </a:prstGeom>
          <a:noFill/>
          <a:ln w="3175" cmpd="sng">
            <a:solidFill>
              <a:srgbClr val="001C66"/>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3" name="Rectangle 12"/>
          <p:cNvSpPr/>
          <p:nvPr/>
        </p:nvSpPr>
        <p:spPr>
          <a:xfrm>
            <a:off x="7364443" y="4460118"/>
            <a:ext cx="2058636" cy="2078627"/>
          </a:xfrm>
          <a:prstGeom prst="rect">
            <a:avLst/>
          </a:prstGeom>
        </p:spPr>
        <p:txBody>
          <a:bodyPr wrap="square" lIns="100794" tIns="50397" rIns="100794" bIns="50397">
            <a:spAutoFit/>
          </a:bodyPr>
          <a:lstStyle/>
          <a:p>
            <a:r>
              <a:rPr lang="en-US" b="1" dirty="0">
                <a:solidFill>
                  <a:srgbClr val="001C66"/>
                </a:solidFill>
                <a:latin typeface="Avenir Book"/>
                <a:cs typeface="Avenir Book"/>
              </a:rPr>
              <a:t>Valid Assessment of Learning in Undergraduate Education (VALUE) rubrics for evaluation of course work</a:t>
            </a:r>
          </a:p>
        </p:txBody>
      </p:sp>
      <p:sp>
        <p:nvSpPr>
          <p:cNvPr id="6" name="Oval 5"/>
          <p:cNvSpPr/>
          <p:nvPr/>
        </p:nvSpPr>
        <p:spPr>
          <a:xfrm>
            <a:off x="3313523" y="1548234"/>
            <a:ext cx="2790840" cy="2911885"/>
          </a:xfrm>
          <a:prstGeom prst="ellipse">
            <a:avLst/>
          </a:prstGeom>
          <a:solidFill>
            <a:srgbClr val="FAD9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solidFill>
                <a:schemeClr val="tx1"/>
              </a:solidFill>
              <a:latin typeface="Avenir Book"/>
              <a:cs typeface="Avenir Book"/>
            </a:endParaRPr>
          </a:p>
          <a:p>
            <a:pPr algn="ctr"/>
            <a:r>
              <a:rPr lang="en-US" sz="2200" b="1" dirty="0">
                <a:solidFill>
                  <a:schemeClr val="tx1"/>
                </a:solidFill>
                <a:latin typeface="Avenir Book"/>
                <a:cs typeface="Avenir Book"/>
              </a:rPr>
              <a:t>Standardized </a:t>
            </a:r>
          </a:p>
          <a:p>
            <a:pPr algn="ctr"/>
            <a:r>
              <a:rPr lang="en-US" sz="2200" b="1" dirty="0">
                <a:solidFill>
                  <a:schemeClr val="tx1"/>
                </a:solidFill>
                <a:latin typeface="Avenir Book"/>
                <a:cs typeface="Avenir Book"/>
              </a:rPr>
              <a:t>Measurement</a:t>
            </a:r>
          </a:p>
          <a:p>
            <a:pPr algn="ctr"/>
            <a:endParaRPr lang="en-US" sz="2200" b="1" dirty="0">
              <a:solidFill>
                <a:schemeClr val="tx1"/>
              </a:solidFill>
              <a:latin typeface="Avenir Book"/>
              <a:cs typeface="Avenir Book"/>
            </a:endParaRPr>
          </a:p>
        </p:txBody>
      </p:sp>
      <p:sp>
        <p:nvSpPr>
          <p:cNvPr id="4" name="Oval 3"/>
          <p:cNvSpPr/>
          <p:nvPr/>
        </p:nvSpPr>
        <p:spPr>
          <a:xfrm>
            <a:off x="4489586" y="3684627"/>
            <a:ext cx="2828176" cy="2811093"/>
          </a:xfrm>
          <a:prstGeom prst="ellipse">
            <a:avLst/>
          </a:prstGeom>
          <a:solidFill>
            <a:srgbClr val="052E6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p>
          <a:p>
            <a:pPr algn="ctr"/>
            <a:r>
              <a:rPr lang="en-US" sz="2200" b="1" dirty="0">
                <a:latin typeface="Avenir Book"/>
                <a:cs typeface="Avenir Book"/>
              </a:rPr>
              <a:t>Course Embedded Measures</a:t>
            </a:r>
            <a:endParaRPr lang="en-US" sz="2200" b="1" dirty="0"/>
          </a:p>
          <a:p>
            <a:endParaRPr lang="en-US" sz="2200" b="1" dirty="0"/>
          </a:p>
        </p:txBody>
      </p:sp>
      <p:sp>
        <p:nvSpPr>
          <p:cNvPr id="10" name="Title 9"/>
          <p:cNvSpPr>
            <a:spLocks noGrp="1"/>
          </p:cNvSpPr>
          <p:nvPr>
            <p:ph type="title"/>
          </p:nvPr>
        </p:nvSpPr>
        <p:spPr>
          <a:xfrm>
            <a:off x="148479" y="-1"/>
            <a:ext cx="9484108" cy="1230337"/>
          </a:xfrm>
        </p:spPr>
        <p:txBody>
          <a:bodyPr>
            <a:normAutofit/>
          </a:bodyPr>
          <a:lstStyle/>
          <a:p>
            <a:r>
              <a:rPr lang="en-US" sz="4400" b="1" dirty="0" smtClean="0"/>
              <a:t>Triangulation: Can we trust the data?</a:t>
            </a:r>
            <a:endParaRPr lang="en-US" sz="4400" dirty="0"/>
          </a:p>
        </p:txBody>
      </p:sp>
    </p:spTree>
    <p:extLst>
      <p:ext uri="{BB962C8B-B14F-4D97-AF65-F5344CB8AC3E}">
        <p14:creationId xmlns:p14="http://schemas.microsoft.com/office/powerpoint/2010/main" val="1646603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26770" y="143122"/>
            <a:ext cx="8353855" cy="1073378"/>
          </a:xfrm>
          <a:prstGeom prst="rect">
            <a:avLst/>
          </a:prstGeom>
          <a:noFill/>
        </p:spPr>
        <p:txBody>
          <a:bodyPr wrap="square" lIns="100794" tIns="50397" rIns="100794" bIns="50397" rtlCol="0">
            <a:spAutoFit/>
          </a:bodyPr>
          <a:lstStyle/>
          <a:p>
            <a:r>
              <a:rPr lang="en-US" sz="3100" dirty="0" smtClean="0">
                <a:solidFill>
                  <a:schemeClr val="accent6"/>
                </a:solidFill>
                <a:latin typeface="Avenir Light"/>
                <a:cs typeface="Avenir Light"/>
              </a:rPr>
              <a:t>Standardized </a:t>
            </a:r>
            <a:r>
              <a:rPr lang="en-US" sz="3100" dirty="0">
                <a:solidFill>
                  <a:schemeClr val="accent6"/>
                </a:solidFill>
                <a:latin typeface="Avenir Light"/>
                <a:cs typeface="Avenir Light"/>
              </a:rPr>
              <a:t>instrument of Critical thinking &amp; written communication</a:t>
            </a:r>
          </a:p>
        </p:txBody>
      </p:sp>
      <p:pic>
        <p:nvPicPr>
          <p:cNvPr id="2" name="Picture 1" descr="CLAPlot.png"/>
          <p:cNvPicPr>
            <a:picLocks noChangeAspect="1"/>
          </p:cNvPicPr>
          <p:nvPr/>
        </p:nvPicPr>
        <p:blipFill>
          <a:blip r:embed="rId2">
            <a:extLst>
              <a:ext uri="{BEBA8EAE-BF5A-486C-A8C5-ECC9F3942E4B}">
                <a14:imgProps xmlns:a14="http://schemas.microsoft.com/office/drawing/2010/main">
                  <a14:imgLayer r:embed="rId3">
                    <a14:imgEffect>
                      <a14:saturation sat="148000"/>
                    </a14:imgEffect>
                    <a14:imgEffect>
                      <a14:brightnessContrast bright="-80000" contrast="78000"/>
                    </a14:imgEffect>
                  </a14:imgLayer>
                </a14:imgProps>
              </a:ext>
              <a:ext uri="{28A0092B-C50C-407E-A947-70E740481C1C}">
                <a14:useLocalDpi xmlns:a14="http://schemas.microsoft.com/office/drawing/2010/main" val="0"/>
              </a:ext>
            </a:extLst>
          </a:blip>
          <a:stretch>
            <a:fillRect/>
          </a:stretch>
        </p:blipFill>
        <p:spPr>
          <a:xfrm>
            <a:off x="378023" y="1441939"/>
            <a:ext cx="9254574" cy="6145095"/>
          </a:xfrm>
          <a:prstGeom prst="rect">
            <a:avLst/>
          </a:prstGeom>
        </p:spPr>
      </p:pic>
      <p:sp>
        <p:nvSpPr>
          <p:cNvPr id="3" name="Oval 2"/>
          <p:cNvSpPr/>
          <p:nvPr/>
        </p:nvSpPr>
        <p:spPr>
          <a:xfrm flipH="1">
            <a:off x="5320329" y="3283540"/>
            <a:ext cx="169899" cy="177131"/>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5" name="Oval 14"/>
          <p:cNvSpPr/>
          <p:nvPr/>
        </p:nvSpPr>
        <p:spPr>
          <a:xfrm>
            <a:off x="4734666" y="3815614"/>
            <a:ext cx="193640" cy="206877"/>
          </a:xfrm>
          <a:prstGeom prst="ellipse">
            <a:avLst/>
          </a:prstGeom>
          <a:solidFill>
            <a:srgbClr val="FED6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p>
        </p:txBody>
      </p:sp>
      <p:sp>
        <p:nvSpPr>
          <p:cNvPr id="16" name="TextBox 15"/>
          <p:cNvSpPr txBox="1"/>
          <p:nvPr/>
        </p:nvSpPr>
        <p:spPr>
          <a:xfrm>
            <a:off x="6706416" y="3552608"/>
            <a:ext cx="3052096" cy="948472"/>
          </a:xfrm>
          <a:prstGeom prst="rect">
            <a:avLst/>
          </a:prstGeom>
          <a:solidFill>
            <a:schemeClr val="bg1"/>
          </a:solidFill>
        </p:spPr>
        <p:txBody>
          <a:bodyPr wrap="square" lIns="100794" tIns="50397" rIns="100794" bIns="50397" rtlCol="0">
            <a:spAutoFit/>
          </a:bodyPr>
          <a:lstStyle/>
          <a:p>
            <a:r>
              <a:rPr lang="en-US" dirty="0"/>
              <a:t>All 4-Year Colleges</a:t>
            </a:r>
          </a:p>
          <a:p>
            <a:r>
              <a:rPr lang="en-US" dirty="0"/>
              <a:t>1</a:t>
            </a:r>
            <a:r>
              <a:rPr lang="en-US" baseline="30000" dirty="0"/>
              <a:t>st</a:t>
            </a:r>
            <a:r>
              <a:rPr lang="en-US" dirty="0"/>
              <a:t> Year (</a:t>
            </a:r>
            <a:r>
              <a:rPr lang="el-GR" i="1" dirty="0"/>
              <a:t>μ</a:t>
            </a:r>
            <a:r>
              <a:rPr lang="en-US" dirty="0"/>
              <a:t>=1150)</a:t>
            </a:r>
          </a:p>
          <a:p>
            <a:r>
              <a:rPr lang="en-US" dirty="0"/>
              <a:t>4</a:t>
            </a:r>
            <a:r>
              <a:rPr lang="en-US" baseline="30000" dirty="0"/>
              <a:t>th</a:t>
            </a:r>
            <a:r>
              <a:rPr lang="en-US" dirty="0"/>
              <a:t> Year (</a:t>
            </a:r>
            <a:r>
              <a:rPr lang="el-GR" i="1" dirty="0"/>
              <a:t>μ</a:t>
            </a:r>
            <a:r>
              <a:rPr lang="en-US" dirty="0"/>
              <a:t>=1263)</a:t>
            </a:r>
          </a:p>
        </p:txBody>
      </p:sp>
      <p:sp>
        <p:nvSpPr>
          <p:cNvPr id="17" name="TextBox 16"/>
          <p:cNvSpPr txBox="1"/>
          <p:nvPr/>
        </p:nvSpPr>
        <p:spPr>
          <a:xfrm>
            <a:off x="5507008" y="4044271"/>
            <a:ext cx="335368" cy="383394"/>
          </a:xfrm>
          <a:prstGeom prst="rect">
            <a:avLst/>
          </a:prstGeom>
          <a:solidFill>
            <a:srgbClr val="FFFFFF"/>
          </a:solidFill>
          <a:ln>
            <a:noFill/>
          </a:ln>
        </p:spPr>
        <p:txBody>
          <a:bodyPr wrap="square" lIns="100794" tIns="50397" rIns="100794" bIns="50397" rtlCol="0">
            <a:spAutoFit/>
          </a:bodyPr>
          <a:lstStyle/>
          <a:p>
            <a:endParaRPr lang="en-US" dirty="0"/>
          </a:p>
        </p:txBody>
      </p:sp>
      <p:pic>
        <p:nvPicPr>
          <p:cNvPr id="12" name="Picture 11" descr="LO Swis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576" y="668985"/>
            <a:ext cx="1076846" cy="6909357"/>
          </a:xfrm>
          <a:prstGeom prst="rect">
            <a:avLst/>
          </a:prstGeom>
        </p:spPr>
      </p:pic>
      <p:sp>
        <p:nvSpPr>
          <p:cNvPr id="13" name="Oval 12"/>
          <p:cNvSpPr/>
          <p:nvPr/>
        </p:nvSpPr>
        <p:spPr>
          <a:xfrm>
            <a:off x="1" y="31111"/>
            <a:ext cx="1568224" cy="1410827"/>
          </a:xfrm>
          <a:prstGeom prst="ellipse">
            <a:avLst/>
          </a:prstGeom>
          <a:solidFill>
            <a:srgbClr val="FAD9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solidFill>
                <a:schemeClr val="tx1"/>
              </a:solidFill>
              <a:latin typeface="Avenir Book"/>
              <a:cs typeface="Avenir Book"/>
            </a:endParaRPr>
          </a:p>
          <a:p>
            <a:pPr algn="ctr"/>
            <a:r>
              <a:rPr lang="en-US" sz="1300" b="1" dirty="0">
                <a:solidFill>
                  <a:schemeClr val="tx1"/>
                </a:solidFill>
                <a:latin typeface="Avenir Book"/>
                <a:cs typeface="Avenir Book"/>
              </a:rPr>
              <a:t>Collegiate Learning Assessment (CLA+)</a:t>
            </a:r>
          </a:p>
          <a:p>
            <a:pPr algn="ctr"/>
            <a:endParaRPr lang="en-US" sz="2200" b="1" dirty="0">
              <a:solidFill>
                <a:schemeClr val="tx1"/>
              </a:solidFill>
              <a:latin typeface="Avenir Book"/>
              <a:cs typeface="Avenir Book"/>
            </a:endParaRPr>
          </a:p>
        </p:txBody>
      </p:sp>
      <p:sp>
        <p:nvSpPr>
          <p:cNvPr id="14" name="Oval 13"/>
          <p:cNvSpPr/>
          <p:nvPr/>
        </p:nvSpPr>
        <p:spPr>
          <a:xfrm flipH="1">
            <a:off x="6510403" y="4221500"/>
            <a:ext cx="169899" cy="177131"/>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0" name="Oval 19"/>
          <p:cNvSpPr/>
          <p:nvPr/>
        </p:nvSpPr>
        <p:spPr>
          <a:xfrm>
            <a:off x="6512776" y="3955608"/>
            <a:ext cx="193640" cy="206877"/>
          </a:xfrm>
          <a:prstGeom prst="ellipse">
            <a:avLst/>
          </a:prstGeom>
          <a:solidFill>
            <a:srgbClr val="FED6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p>
        </p:txBody>
      </p:sp>
      <p:sp>
        <p:nvSpPr>
          <p:cNvPr id="21" name="Oval 20"/>
          <p:cNvSpPr/>
          <p:nvPr/>
        </p:nvSpPr>
        <p:spPr>
          <a:xfrm>
            <a:off x="6512776" y="3675620"/>
            <a:ext cx="193640" cy="20687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solidFill>
                <a:schemeClr val="tx1"/>
              </a:solidFill>
            </a:endParaRPr>
          </a:p>
        </p:txBody>
      </p:sp>
    </p:spTree>
    <p:extLst>
      <p:ext uri="{BB962C8B-B14F-4D97-AF65-F5344CB8AC3E}">
        <p14:creationId xmlns:p14="http://schemas.microsoft.com/office/powerpoint/2010/main" val="35774059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4" grpId="0" animBg="1"/>
      <p:bldP spid="20" grpId="0" animBg="1"/>
      <p:bldP spid="21"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Box 165"/>
          <p:cNvSpPr txBox="1"/>
          <p:nvPr/>
        </p:nvSpPr>
        <p:spPr>
          <a:xfrm rot="16200000">
            <a:off x="257833" y="2422948"/>
            <a:ext cx="3800684" cy="3616895"/>
          </a:xfrm>
          <a:prstGeom prst="rect">
            <a:avLst/>
          </a:prstGeom>
          <a:solidFill>
            <a:srgbClr val="7E002D">
              <a:alpha val="8000"/>
            </a:srgbClr>
          </a:solidFill>
          <a:ln w="3175" cmpd="sng">
            <a:noFill/>
          </a:ln>
        </p:spPr>
        <p:txBody>
          <a:bodyPr wrap="square" lIns="100794" tIns="50397" rIns="100794" bIns="50397" rtlCol="0">
            <a:spAutoFit/>
          </a:bodyPr>
          <a:lstStyle/>
          <a:p>
            <a:pPr algn="ctr"/>
            <a:r>
              <a:rPr lang="en-US" sz="2600" b="1" dirty="0">
                <a:latin typeface="Avenir Book"/>
                <a:cs typeface="Avenir Book"/>
              </a:rPr>
              <a:t>CLA+ Sub-scores</a:t>
            </a: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p:txBody>
      </p:sp>
      <p:sp>
        <p:nvSpPr>
          <p:cNvPr id="167" name="TextBox 166"/>
          <p:cNvSpPr txBox="1"/>
          <p:nvPr/>
        </p:nvSpPr>
        <p:spPr>
          <a:xfrm rot="16200000">
            <a:off x="5861805" y="2590833"/>
            <a:ext cx="3810439" cy="3271364"/>
          </a:xfrm>
          <a:prstGeom prst="rect">
            <a:avLst/>
          </a:prstGeom>
          <a:solidFill>
            <a:srgbClr val="7E002D">
              <a:alpha val="5000"/>
            </a:srgbClr>
          </a:solidFill>
          <a:ln w="3175" cmpd="sng">
            <a:noFill/>
          </a:ln>
        </p:spPr>
        <p:txBody>
          <a:bodyPr wrap="square" lIns="100794" tIns="50397" rIns="100794" bIns="50397" rtlCol="0">
            <a:spAutoFit/>
          </a:bodyPr>
          <a:lstStyle/>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r>
              <a:rPr lang="en-US" sz="2200" b="1" dirty="0">
                <a:latin typeface="Avenir Book"/>
                <a:cs typeface="Avenir Book"/>
              </a:rPr>
              <a:t>VALUE Rubric Dimensions</a:t>
            </a:r>
          </a:p>
        </p:txBody>
      </p:sp>
      <p:sp>
        <p:nvSpPr>
          <p:cNvPr id="4" name="TextBox 3"/>
          <p:cNvSpPr txBox="1"/>
          <p:nvPr/>
        </p:nvSpPr>
        <p:spPr>
          <a:xfrm>
            <a:off x="1223407" y="2327012"/>
            <a:ext cx="2613496" cy="665933"/>
          </a:xfrm>
          <a:prstGeom prst="rect">
            <a:avLst/>
          </a:prstGeom>
          <a:noFill/>
        </p:spPr>
        <p:txBody>
          <a:bodyPr wrap="square" lIns="100794" tIns="50397" rIns="100794" bIns="50397" rtlCol="0">
            <a:spAutoFit/>
          </a:bodyPr>
          <a:lstStyle/>
          <a:p>
            <a:r>
              <a:rPr lang="en-US" dirty="0">
                <a:solidFill>
                  <a:srgbClr val="404040"/>
                </a:solidFill>
                <a:latin typeface="Avenir Book"/>
                <a:cs typeface="Avenir Book"/>
              </a:rPr>
              <a:t>Analysis and Problem Solving</a:t>
            </a:r>
          </a:p>
        </p:txBody>
      </p:sp>
      <p:sp>
        <p:nvSpPr>
          <p:cNvPr id="5" name="TextBox 4"/>
          <p:cNvSpPr txBox="1"/>
          <p:nvPr/>
        </p:nvSpPr>
        <p:spPr>
          <a:xfrm>
            <a:off x="1228077" y="3491443"/>
            <a:ext cx="2613496" cy="383394"/>
          </a:xfrm>
          <a:prstGeom prst="rect">
            <a:avLst/>
          </a:prstGeom>
          <a:noFill/>
        </p:spPr>
        <p:txBody>
          <a:bodyPr wrap="square" lIns="100794" tIns="50397" rIns="100794" bIns="50397" rtlCol="0">
            <a:spAutoFit/>
          </a:bodyPr>
          <a:lstStyle/>
          <a:p>
            <a:r>
              <a:rPr lang="en-US" dirty="0">
                <a:solidFill>
                  <a:srgbClr val="404040"/>
                </a:solidFill>
                <a:latin typeface="Avenir Book"/>
                <a:cs typeface="Avenir Book"/>
              </a:rPr>
              <a:t>Writing Effectiveness</a:t>
            </a:r>
          </a:p>
        </p:txBody>
      </p:sp>
      <p:sp>
        <p:nvSpPr>
          <p:cNvPr id="6" name="TextBox 5"/>
          <p:cNvSpPr txBox="1"/>
          <p:nvPr/>
        </p:nvSpPr>
        <p:spPr>
          <a:xfrm>
            <a:off x="1256407" y="4410944"/>
            <a:ext cx="2613496" cy="383394"/>
          </a:xfrm>
          <a:prstGeom prst="rect">
            <a:avLst/>
          </a:prstGeom>
          <a:noFill/>
        </p:spPr>
        <p:txBody>
          <a:bodyPr wrap="square" lIns="100794" tIns="50397" rIns="100794" bIns="50397" rtlCol="0">
            <a:spAutoFit/>
          </a:bodyPr>
          <a:lstStyle/>
          <a:p>
            <a:r>
              <a:rPr lang="en-US" dirty="0">
                <a:solidFill>
                  <a:srgbClr val="404040"/>
                </a:solidFill>
                <a:latin typeface="Avenir Book"/>
                <a:cs typeface="Avenir Book"/>
              </a:rPr>
              <a:t>Writing Mechanics</a:t>
            </a:r>
          </a:p>
        </p:txBody>
      </p:sp>
      <p:sp>
        <p:nvSpPr>
          <p:cNvPr id="8" name="TextBox 7"/>
          <p:cNvSpPr txBox="1"/>
          <p:nvPr/>
        </p:nvSpPr>
        <p:spPr>
          <a:xfrm>
            <a:off x="1223407" y="5211811"/>
            <a:ext cx="2613496" cy="665933"/>
          </a:xfrm>
          <a:prstGeom prst="rect">
            <a:avLst/>
          </a:prstGeom>
          <a:noFill/>
        </p:spPr>
        <p:txBody>
          <a:bodyPr wrap="square" lIns="100794" tIns="50397" rIns="100794" bIns="50397" rtlCol="0">
            <a:spAutoFit/>
          </a:bodyPr>
          <a:lstStyle/>
          <a:p>
            <a:r>
              <a:rPr lang="en-US" dirty="0">
                <a:solidFill>
                  <a:srgbClr val="404040"/>
                </a:solidFill>
                <a:latin typeface="Avenir Book"/>
                <a:cs typeface="Avenir Book"/>
              </a:rPr>
              <a:t>Critical Reading and Evaluation</a:t>
            </a:r>
          </a:p>
        </p:txBody>
      </p:sp>
      <p:sp>
        <p:nvSpPr>
          <p:cNvPr id="10" name="TextBox 9"/>
          <p:cNvSpPr txBox="1"/>
          <p:nvPr/>
        </p:nvSpPr>
        <p:spPr>
          <a:xfrm>
            <a:off x="6179055" y="2279424"/>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Identify Strategies</a:t>
            </a:r>
          </a:p>
        </p:txBody>
      </p:sp>
      <p:sp>
        <p:nvSpPr>
          <p:cNvPr id="14" name="TextBox 13"/>
          <p:cNvSpPr txBox="1"/>
          <p:nvPr/>
        </p:nvSpPr>
        <p:spPr>
          <a:xfrm>
            <a:off x="6179055" y="3561093"/>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Evaluate Outcomes</a:t>
            </a:r>
          </a:p>
        </p:txBody>
      </p:sp>
      <p:sp>
        <p:nvSpPr>
          <p:cNvPr id="15" name="TextBox 14"/>
          <p:cNvSpPr txBox="1"/>
          <p:nvPr/>
        </p:nvSpPr>
        <p:spPr>
          <a:xfrm>
            <a:off x="6179055" y="4216888"/>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Evidence</a:t>
            </a:r>
          </a:p>
        </p:txBody>
      </p:sp>
      <p:sp>
        <p:nvSpPr>
          <p:cNvPr id="21" name="TextBox 20"/>
          <p:cNvSpPr txBox="1"/>
          <p:nvPr/>
        </p:nvSpPr>
        <p:spPr>
          <a:xfrm>
            <a:off x="6179055" y="5419910"/>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Syntax and Mechanics</a:t>
            </a:r>
          </a:p>
        </p:txBody>
      </p:sp>
      <p:cxnSp>
        <p:nvCxnSpPr>
          <p:cNvPr id="23" name="Straight Connector 22"/>
          <p:cNvCxnSpPr/>
          <p:nvPr/>
        </p:nvCxnSpPr>
        <p:spPr>
          <a:xfrm flipH="1">
            <a:off x="3803903" y="2503469"/>
            <a:ext cx="2346820" cy="1228782"/>
          </a:xfrm>
          <a:prstGeom prst="line">
            <a:avLst/>
          </a:prstGeom>
          <a:ln w="38100" cmpd="dbl">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1" idx="1"/>
            <a:endCxn id="100" idx="5"/>
          </p:cNvCxnSpPr>
          <p:nvPr/>
        </p:nvCxnSpPr>
        <p:spPr>
          <a:xfrm flipH="1" flipV="1">
            <a:off x="3875232" y="2590575"/>
            <a:ext cx="2303823" cy="3021032"/>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5" idx="1"/>
            <a:endCxn id="5" idx="3"/>
          </p:cNvCxnSpPr>
          <p:nvPr/>
        </p:nvCxnSpPr>
        <p:spPr>
          <a:xfrm flipH="1" flipV="1">
            <a:off x="3841573" y="3683140"/>
            <a:ext cx="2337482" cy="725445"/>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12" idx="2"/>
          </p:cNvCxnSpPr>
          <p:nvPr/>
        </p:nvCxnSpPr>
        <p:spPr>
          <a:xfrm flipH="1" flipV="1">
            <a:off x="3829903" y="3735942"/>
            <a:ext cx="2309481" cy="1319987"/>
          </a:xfrm>
          <a:prstGeom prst="line">
            <a:avLst/>
          </a:prstGeom>
          <a:ln w="38100" cmpd="dbl">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4" idx="1"/>
            <a:endCxn id="6" idx="3"/>
          </p:cNvCxnSpPr>
          <p:nvPr/>
        </p:nvCxnSpPr>
        <p:spPr>
          <a:xfrm flipH="1">
            <a:off x="3869903" y="3752790"/>
            <a:ext cx="2309152" cy="849851"/>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21" idx="1"/>
            <a:endCxn id="6" idx="3"/>
          </p:cNvCxnSpPr>
          <p:nvPr/>
        </p:nvCxnSpPr>
        <p:spPr>
          <a:xfrm flipH="1" flipV="1">
            <a:off x="3869903" y="4602641"/>
            <a:ext cx="2309152" cy="1008966"/>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69" idx="1"/>
            <a:endCxn id="8" idx="3"/>
          </p:cNvCxnSpPr>
          <p:nvPr/>
        </p:nvCxnSpPr>
        <p:spPr>
          <a:xfrm flipH="1">
            <a:off x="3836903" y="3091581"/>
            <a:ext cx="2342152" cy="2453197"/>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795563" y="2505602"/>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404040"/>
              </a:solidFill>
              <a:latin typeface="Avenir Book"/>
              <a:cs typeface="Avenir Book"/>
            </a:endParaRPr>
          </a:p>
        </p:txBody>
      </p:sp>
      <p:sp>
        <p:nvSpPr>
          <p:cNvPr id="103" name="Oval 102"/>
          <p:cNvSpPr/>
          <p:nvPr/>
        </p:nvSpPr>
        <p:spPr>
          <a:xfrm>
            <a:off x="3786732" y="3684610"/>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404040"/>
              </a:solidFill>
              <a:latin typeface="Avenir Book"/>
              <a:cs typeface="Avenir Book"/>
            </a:endParaRPr>
          </a:p>
        </p:txBody>
      </p:sp>
      <p:sp>
        <p:nvSpPr>
          <p:cNvPr id="105" name="Oval 104"/>
          <p:cNvSpPr/>
          <p:nvPr/>
        </p:nvSpPr>
        <p:spPr>
          <a:xfrm>
            <a:off x="3790233" y="5546536"/>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404040"/>
              </a:solidFill>
              <a:latin typeface="Avenir Book"/>
              <a:cs typeface="Avenir Book"/>
            </a:endParaRPr>
          </a:p>
        </p:txBody>
      </p:sp>
      <p:sp>
        <p:nvSpPr>
          <p:cNvPr id="106" name="Oval 105"/>
          <p:cNvSpPr/>
          <p:nvPr/>
        </p:nvSpPr>
        <p:spPr>
          <a:xfrm>
            <a:off x="6137053" y="2455826"/>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07" name="Oval 106"/>
          <p:cNvSpPr/>
          <p:nvPr/>
        </p:nvSpPr>
        <p:spPr>
          <a:xfrm>
            <a:off x="6132718" y="3095819"/>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09" name="Oval 108"/>
          <p:cNvSpPr/>
          <p:nvPr/>
        </p:nvSpPr>
        <p:spPr>
          <a:xfrm>
            <a:off x="6132382" y="4390179"/>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11" name="Oval 110"/>
          <p:cNvSpPr/>
          <p:nvPr/>
        </p:nvSpPr>
        <p:spPr>
          <a:xfrm>
            <a:off x="6132384" y="5584458"/>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40" name="Title 1"/>
          <p:cNvSpPr txBox="1">
            <a:spLocks/>
          </p:cNvSpPr>
          <p:nvPr/>
        </p:nvSpPr>
        <p:spPr>
          <a:xfrm>
            <a:off x="410770" y="498730"/>
            <a:ext cx="8493783" cy="1259946"/>
          </a:xfrm>
          <a:prstGeom prst="rect">
            <a:avLst/>
          </a:prstGeom>
        </p:spPr>
        <p:txBody>
          <a:bodyPr vert="horz" lIns="100794" tIns="50397" rIns="100794" bIns="50397"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100" b="1" dirty="0">
                <a:solidFill>
                  <a:srgbClr val="F79646"/>
                </a:solidFill>
                <a:latin typeface="Avenir Book"/>
                <a:cs typeface="Avenir Book"/>
              </a:rPr>
              <a:t>Triangulation: Standard instrument and program-wide rubric</a:t>
            </a:r>
          </a:p>
        </p:txBody>
      </p:sp>
      <p:sp>
        <p:nvSpPr>
          <p:cNvPr id="141" name="Text Box 3"/>
          <p:cNvSpPr txBox="1"/>
          <p:nvPr/>
        </p:nvSpPr>
        <p:spPr>
          <a:xfrm>
            <a:off x="410769" y="6131735"/>
            <a:ext cx="5194322" cy="1245945"/>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100794" tIns="50397" rIns="100794" bIns="50397" numCol="1" spcCol="0" rtlCol="0" fromWordArt="0" anchor="t" anchorCtr="0" forceAA="0" compatLnSpc="1">
            <a:prstTxWarp prst="textNoShape">
              <a:avLst/>
            </a:prstTxWarp>
            <a:noAutofit/>
          </a:bodyPr>
          <a:lstStyle/>
          <a:p>
            <a:pPr>
              <a:spcAft>
                <a:spcPts val="0"/>
              </a:spcAft>
            </a:pPr>
            <a:r>
              <a:rPr lang="en-US" dirty="0">
                <a:solidFill>
                  <a:srgbClr val="740005"/>
                </a:solidFill>
                <a:latin typeface="Calibri"/>
                <a:ea typeface="ＭＳ 明朝"/>
                <a:cs typeface="Times New Roman"/>
              </a:rPr>
              <a:t>Key: 	    </a:t>
            </a:r>
            <a:r>
              <a:rPr lang="en-US" dirty="0">
                <a:solidFill>
                  <a:srgbClr val="740005"/>
                </a:solidFill>
                <a:latin typeface="Calibri"/>
                <a:ea typeface="ＭＳ 明朝"/>
                <a:cs typeface="Calibri"/>
              </a:rPr>
              <a:t>Two courses </a:t>
            </a:r>
            <a:r>
              <a:rPr lang="en-US" i="1" dirty="0">
                <a:solidFill>
                  <a:srgbClr val="740005"/>
                </a:solidFill>
                <a:latin typeface="Calibri"/>
                <a:ea typeface="ＭＳ 明朝"/>
                <a:cs typeface="Calibri"/>
              </a:rPr>
              <a:t>p</a:t>
            </a:r>
            <a:r>
              <a:rPr lang="en-US" dirty="0">
                <a:solidFill>
                  <a:srgbClr val="740005"/>
                </a:solidFill>
                <a:latin typeface="Calibri"/>
                <a:ea typeface="ＭＳ 明朝"/>
                <a:cs typeface="Calibri"/>
              </a:rPr>
              <a:t>&lt; .05 </a:t>
            </a:r>
          </a:p>
          <a:p>
            <a:pPr>
              <a:spcAft>
                <a:spcPts val="0"/>
              </a:spcAft>
            </a:pPr>
            <a:r>
              <a:rPr lang="en-US" dirty="0">
                <a:solidFill>
                  <a:srgbClr val="740005"/>
                </a:solidFill>
                <a:latin typeface="Calibri"/>
                <a:ea typeface="ＭＳ 明朝"/>
                <a:cs typeface="Calibri"/>
              </a:rPr>
              <a:t>	    One course </a:t>
            </a:r>
            <a:r>
              <a:rPr lang="en-US" i="1" dirty="0">
                <a:solidFill>
                  <a:srgbClr val="740005"/>
                </a:solidFill>
                <a:latin typeface="Calibri"/>
                <a:ea typeface="ＭＳ 明朝"/>
                <a:cs typeface="Calibri"/>
              </a:rPr>
              <a:t>p</a:t>
            </a:r>
            <a:r>
              <a:rPr lang="en-US" dirty="0">
                <a:solidFill>
                  <a:srgbClr val="740005"/>
                </a:solidFill>
                <a:latin typeface="Calibri"/>
                <a:ea typeface="ＭＳ 明朝"/>
                <a:cs typeface="Calibri"/>
              </a:rPr>
              <a:t>&lt; .01</a:t>
            </a:r>
            <a:r>
              <a:rPr lang="en-US" dirty="0">
                <a:solidFill>
                  <a:srgbClr val="740005"/>
                </a:solidFill>
                <a:ea typeface="ＭＳ 明朝"/>
                <a:cs typeface="Times New Roman"/>
              </a:rPr>
              <a:t> </a:t>
            </a:r>
          </a:p>
          <a:p>
            <a:pPr>
              <a:spcAft>
                <a:spcPts val="0"/>
              </a:spcAft>
            </a:pPr>
            <a:r>
              <a:rPr lang="en-US" dirty="0">
                <a:solidFill>
                  <a:srgbClr val="740005"/>
                </a:solidFill>
                <a:ea typeface="ＭＳ 明朝"/>
                <a:cs typeface="Times New Roman"/>
              </a:rPr>
              <a:t>Note: Correlations for one course at the p&lt;.05 level not displayed</a:t>
            </a:r>
          </a:p>
          <a:p>
            <a:pPr>
              <a:spcAft>
                <a:spcPts val="0"/>
              </a:spcAft>
            </a:pPr>
            <a:r>
              <a:rPr lang="en-US" sz="1100" dirty="0">
                <a:solidFill>
                  <a:srgbClr val="740005"/>
                </a:solidFill>
                <a:latin typeface="Calibri"/>
                <a:ea typeface="ＭＳ 明朝"/>
                <a:cs typeface="Times New Roman"/>
              </a:rPr>
              <a:t>	</a:t>
            </a:r>
            <a:r>
              <a:rPr lang="en-US" sz="1300" dirty="0">
                <a:ea typeface="ＭＳ 明朝"/>
                <a:cs typeface="Times New Roman"/>
              </a:rPr>
              <a:t> </a:t>
            </a:r>
          </a:p>
        </p:txBody>
      </p:sp>
      <p:pic>
        <p:nvPicPr>
          <p:cNvPr id="142" name="Picture 141" descr="LO Swish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474804" y="3779947"/>
            <a:ext cx="6629180" cy="985639"/>
          </a:xfrm>
          <a:prstGeom prst="rect">
            <a:avLst/>
          </a:prstGeom>
        </p:spPr>
      </p:pic>
      <p:cxnSp>
        <p:nvCxnSpPr>
          <p:cNvPr id="41" name="Straight Connector 40"/>
          <p:cNvCxnSpPr/>
          <p:nvPr/>
        </p:nvCxnSpPr>
        <p:spPr>
          <a:xfrm flipH="1">
            <a:off x="1223406" y="6390579"/>
            <a:ext cx="428697" cy="0"/>
          </a:xfrm>
          <a:prstGeom prst="line">
            <a:avLst/>
          </a:prstGeom>
          <a:ln w="38100" cmpd="dbl">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1228077" y="6668381"/>
            <a:ext cx="424027" cy="1"/>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179055" y="4834118"/>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Student’s Position</a:t>
            </a:r>
          </a:p>
        </p:txBody>
      </p:sp>
      <p:sp>
        <p:nvSpPr>
          <p:cNvPr id="69" name="TextBox 68"/>
          <p:cNvSpPr txBox="1"/>
          <p:nvPr/>
        </p:nvSpPr>
        <p:spPr>
          <a:xfrm>
            <a:off x="6179055" y="2899884"/>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Evaluate Solutions</a:t>
            </a:r>
          </a:p>
        </p:txBody>
      </p:sp>
      <p:sp>
        <p:nvSpPr>
          <p:cNvPr id="72" name="Oval 71"/>
          <p:cNvSpPr/>
          <p:nvPr/>
        </p:nvSpPr>
        <p:spPr>
          <a:xfrm>
            <a:off x="6137053" y="3740607"/>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cxnSp>
        <p:nvCxnSpPr>
          <p:cNvPr id="74" name="Straight Connector 73"/>
          <p:cNvCxnSpPr>
            <a:stCxn id="15" idx="1"/>
            <a:endCxn id="105" idx="7"/>
          </p:cNvCxnSpPr>
          <p:nvPr/>
        </p:nvCxnSpPr>
        <p:spPr>
          <a:xfrm flipH="1">
            <a:off x="3869902" y="4408585"/>
            <a:ext cx="2309153" cy="1152530"/>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6139382" y="5006153"/>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20" name="Oval 119"/>
          <p:cNvSpPr/>
          <p:nvPr/>
        </p:nvSpPr>
        <p:spPr>
          <a:xfrm>
            <a:off x="3790236" y="4590881"/>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404040"/>
              </a:solidFill>
              <a:latin typeface="Avenir Book"/>
              <a:cs typeface="Avenir Book"/>
            </a:endParaRPr>
          </a:p>
        </p:txBody>
      </p:sp>
      <p:cxnSp>
        <p:nvCxnSpPr>
          <p:cNvPr id="126" name="Straight Connector 125"/>
          <p:cNvCxnSpPr>
            <a:stCxn id="111" idx="1"/>
            <a:endCxn id="103" idx="4"/>
          </p:cNvCxnSpPr>
          <p:nvPr/>
        </p:nvCxnSpPr>
        <p:spPr>
          <a:xfrm flipH="1" flipV="1">
            <a:off x="3833403" y="3784163"/>
            <a:ext cx="2312651" cy="1814874"/>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197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for analyzing data</a:t>
            </a:r>
            <a:endParaRPr lang="en-US" dirty="0"/>
          </a:p>
        </p:txBody>
      </p:sp>
      <p:sp>
        <p:nvSpPr>
          <p:cNvPr id="4" name="Content Placeholder 3"/>
          <p:cNvSpPr>
            <a:spLocks noGrp="1"/>
          </p:cNvSpPr>
          <p:nvPr>
            <p:ph idx="1"/>
          </p:nvPr>
        </p:nvSpPr>
        <p:spPr>
          <a:xfrm>
            <a:off x="2159992" y="1763926"/>
            <a:ext cx="7416602" cy="4989036"/>
          </a:xfrm>
        </p:spPr>
        <p:txBody>
          <a:bodyPr/>
          <a:lstStyle/>
          <a:p>
            <a:pPr marL="0" indent="0">
              <a:buNone/>
            </a:pPr>
            <a:r>
              <a:rPr lang="en-US" dirty="0" smtClean="0"/>
              <a:t>All the plots using our data were generated using relatively few lines of code using R Project, an open source statistical computing package.</a:t>
            </a:r>
          </a:p>
          <a:p>
            <a:pPr marL="0" indent="0">
              <a:buNone/>
            </a:pPr>
            <a:endParaRPr lang="en-US" dirty="0"/>
          </a:p>
          <a:p>
            <a:pPr marL="0" indent="0">
              <a:buNone/>
            </a:pPr>
            <a:r>
              <a:rPr lang="en-US" dirty="0" smtClean="0"/>
              <a:t>Code will be available on EGAD webpage</a:t>
            </a:r>
          </a:p>
          <a:p>
            <a:pPr marL="0" indent="0">
              <a:buNone/>
            </a:pPr>
            <a:endParaRPr lang="en-US" dirty="0"/>
          </a:p>
          <a:p>
            <a:pPr marL="0" indent="0">
              <a:buNone/>
            </a:pPr>
            <a:endParaRPr lang="en-US" dirty="0"/>
          </a:p>
        </p:txBody>
      </p:sp>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169</a:t>
            </a:fld>
            <a:endParaRPr lang="en-US"/>
          </a:p>
        </p:txBody>
      </p:sp>
      <p:pic>
        <p:nvPicPr>
          <p:cNvPr id="5" name="Picture 4"/>
          <p:cNvPicPr>
            <a:picLocks noChangeAspect="1"/>
          </p:cNvPicPr>
          <p:nvPr/>
        </p:nvPicPr>
        <p:blipFill>
          <a:blip r:embed="rId2"/>
          <a:stretch>
            <a:fillRect/>
          </a:stretch>
        </p:blipFill>
        <p:spPr>
          <a:xfrm>
            <a:off x="503808" y="2001838"/>
            <a:ext cx="1270000" cy="965200"/>
          </a:xfrm>
          <a:prstGeom prst="rect">
            <a:avLst/>
          </a:prstGeom>
        </p:spPr>
      </p:pic>
    </p:spTree>
    <p:extLst>
      <p:ext uri="{BB962C8B-B14F-4D97-AF65-F5344CB8AC3E}">
        <p14:creationId xmlns:p14="http://schemas.microsoft.com/office/powerpoint/2010/main" val="12979895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ent Arrow 10"/>
          <p:cNvSpPr/>
          <p:nvPr/>
        </p:nvSpPr>
        <p:spPr>
          <a:xfrm rot="10800000" flipH="1">
            <a:off x="2063834" y="4202935"/>
            <a:ext cx="1441570" cy="1762887"/>
          </a:xfrm>
          <a:prstGeom prst="bentArrow">
            <a:avLst/>
          </a:prstGeom>
          <a:solidFill>
            <a:srgbClr val="FF8000"/>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FF8000"/>
              </a:solidFill>
            </a:endParaRPr>
          </a:p>
        </p:txBody>
      </p:sp>
      <p:sp>
        <p:nvSpPr>
          <p:cNvPr id="2" name="TextBox 1"/>
          <p:cNvSpPr txBox="1"/>
          <p:nvPr/>
        </p:nvSpPr>
        <p:spPr>
          <a:xfrm>
            <a:off x="843679" y="299657"/>
            <a:ext cx="8413964" cy="1450353"/>
          </a:xfrm>
          <a:prstGeom prst="rect">
            <a:avLst/>
          </a:prstGeom>
          <a:noFill/>
        </p:spPr>
        <p:txBody>
          <a:bodyPr wrap="square" lIns="100794" tIns="50397" rIns="100794" bIns="50397" rtlCol="0">
            <a:spAutoFit/>
          </a:bodyPr>
          <a:lstStyle/>
          <a:p>
            <a:pPr algn="ctr"/>
            <a:r>
              <a:rPr lang="en-US" sz="6000" dirty="0">
                <a:solidFill>
                  <a:srgbClr val="FF8000"/>
                </a:solidFill>
                <a:latin typeface="Gill Sans SemiBold"/>
                <a:cs typeface="Gill Sans SemiBold"/>
              </a:rPr>
              <a:t>EGAD</a:t>
            </a:r>
            <a:r>
              <a:rPr lang="en-US" sz="6000" b="1" dirty="0">
                <a:solidFill>
                  <a:srgbClr val="FF8000"/>
                </a:solidFill>
                <a:latin typeface="Gill Sans Light"/>
                <a:cs typeface="Gill Sans Light"/>
              </a:rPr>
              <a:t> </a:t>
            </a:r>
            <a:r>
              <a:rPr lang="en-US" sz="6000" b="1" dirty="0">
                <a:latin typeface="Gill Sans Light"/>
                <a:cs typeface="Gill Sans Light"/>
              </a:rPr>
              <a:t>National </a:t>
            </a:r>
            <a:r>
              <a:rPr lang="en-US" sz="6000" dirty="0">
                <a:solidFill>
                  <a:srgbClr val="FF8000"/>
                </a:solidFill>
                <a:latin typeface="Gill Sans Light"/>
                <a:cs typeface="Gill Sans Light"/>
              </a:rPr>
              <a:t>Snapshot</a:t>
            </a:r>
            <a:r>
              <a:rPr lang="en-US" sz="6000" b="1" dirty="0">
                <a:solidFill>
                  <a:srgbClr val="FF8000"/>
                </a:solidFill>
                <a:latin typeface="Gill Sans Light"/>
                <a:cs typeface="Gill Sans Light"/>
              </a:rPr>
              <a:t> </a:t>
            </a:r>
            <a:r>
              <a:rPr lang="en-US" sz="2600" dirty="0">
                <a:solidFill>
                  <a:srgbClr val="000000"/>
                </a:solidFill>
                <a:latin typeface="Gill Sans Light"/>
                <a:cs typeface="Gill Sans Light"/>
              </a:rPr>
              <a:t>Survey Description</a:t>
            </a:r>
          </a:p>
        </p:txBody>
      </p:sp>
      <p:sp>
        <p:nvSpPr>
          <p:cNvPr id="3" name="Content Placeholder 4"/>
          <p:cNvSpPr txBox="1">
            <a:spLocks/>
          </p:cNvSpPr>
          <p:nvPr/>
        </p:nvSpPr>
        <p:spPr>
          <a:xfrm>
            <a:off x="528925" y="1712948"/>
            <a:ext cx="3370579" cy="2457617"/>
          </a:xfrm>
          <a:prstGeom prst="rect">
            <a:avLst/>
          </a:prstGeom>
        </p:spPr>
        <p:txBody>
          <a:bodyPr lIns="100794" tIns="50397" rIns="100794" bIns="50397">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7900" b="1" dirty="0">
                <a:solidFill>
                  <a:srgbClr val="FF8000"/>
                </a:solidFill>
                <a:latin typeface="Gill Sans"/>
                <a:cs typeface="Gill Sans"/>
              </a:rPr>
              <a:t>33</a:t>
            </a:r>
          </a:p>
          <a:p>
            <a:pPr marL="0" indent="0" algn="ctr">
              <a:buNone/>
            </a:pPr>
            <a:r>
              <a:rPr lang="en-US" sz="6000" b="1" dirty="0">
                <a:latin typeface="Gill Sans Light"/>
                <a:cs typeface="Gill Sans Light"/>
              </a:rPr>
              <a:t>Questions</a:t>
            </a:r>
          </a:p>
        </p:txBody>
      </p:sp>
      <p:grpSp>
        <p:nvGrpSpPr>
          <p:cNvPr id="7" name="Group 6"/>
          <p:cNvGrpSpPr/>
          <p:nvPr/>
        </p:nvGrpSpPr>
        <p:grpSpPr>
          <a:xfrm>
            <a:off x="3974173" y="4202934"/>
            <a:ext cx="5780802" cy="1398901"/>
            <a:chOff x="3537185" y="3386666"/>
            <a:chExt cx="5243688" cy="1269058"/>
          </a:xfrm>
        </p:grpSpPr>
        <p:sp>
          <p:nvSpPr>
            <p:cNvPr id="4" name="Content Placeholder 4"/>
            <p:cNvSpPr txBox="1">
              <a:spLocks/>
            </p:cNvSpPr>
            <p:nvPr/>
          </p:nvSpPr>
          <p:spPr>
            <a:xfrm>
              <a:off x="3537185" y="3386666"/>
              <a:ext cx="2300110" cy="126905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900" b="1" dirty="0">
                  <a:solidFill>
                    <a:srgbClr val="FF8000"/>
                  </a:solidFill>
                  <a:latin typeface="Gill Sans"/>
                  <a:cs typeface="Gill Sans"/>
                </a:rPr>
                <a:t>8</a:t>
              </a:r>
            </a:p>
            <a:p>
              <a:pPr marL="0" indent="0" algn="ctr">
                <a:buNone/>
              </a:pPr>
              <a:r>
                <a:rPr lang="en-US" dirty="0" smtClean="0">
                  <a:latin typeface="Gill Sans Light"/>
                  <a:cs typeface="Gill Sans Light"/>
                </a:rPr>
                <a:t>Demographic</a:t>
              </a:r>
            </a:p>
          </p:txBody>
        </p:sp>
        <p:sp>
          <p:nvSpPr>
            <p:cNvPr id="5" name="Content Placeholder 4"/>
            <p:cNvSpPr txBox="1">
              <a:spLocks/>
            </p:cNvSpPr>
            <p:nvPr/>
          </p:nvSpPr>
          <p:spPr>
            <a:xfrm>
              <a:off x="6192896" y="3386666"/>
              <a:ext cx="2587977" cy="126905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900" b="1" dirty="0">
                  <a:solidFill>
                    <a:srgbClr val="FF8000"/>
                  </a:solidFill>
                  <a:latin typeface="Gill Sans"/>
                  <a:cs typeface="Gill Sans"/>
                </a:rPr>
                <a:t>7</a:t>
              </a:r>
            </a:p>
            <a:p>
              <a:pPr marL="0" indent="0" algn="ctr">
                <a:buNone/>
              </a:pPr>
              <a:r>
                <a:rPr lang="en-US" dirty="0" smtClean="0">
                  <a:latin typeface="Gill Sans Light"/>
                  <a:cs typeface="Gill Sans Light"/>
                </a:rPr>
                <a:t>Open-response</a:t>
              </a:r>
            </a:p>
          </p:txBody>
        </p:sp>
      </p:grpSp>
      <p:sp>
        <p:nvSpPr>
          <p:cNvPr id="6" name="Content Placeholder 4"/>
          <p:cNvSpPr txBox="1">
            <a:spLocks/>
          </p:cNvSpPr>
          <p:nvPr/>
        </p:nvSpPr>
        <p:spPr>
          <a:xfrm>
            <a:off x="5270289" y="5820642"/>
            <a:ext cx="3039225" cy="1323199"/>
          </a:xfrm>
          <a:prstGeom prst="rect">
            <a:avLst/>
          </a:prstGeom>
        </p:spPr>
        <p:txBody>
          <a:bodyPr lIns="100794" tIns="50397" rIns="100794" bIns="50397">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900" b="1" dirty="0">
                <a:solidFill>
                  <a:srgbClr val="FF8000"/>
                </a:solidFill>
                <a:latin typeface="Gill Sans"/>
                <a:cs typeface="Gill Sans"/>
              </a:rPr>
              <a:t>22</a:t>
            </a:r>
          </a:p>
          <a:p>
            <a:pPr marL="0" indent="0" algn="ctr">
              <a:buNone/>
            </a:pPr>
            <a:r>
              <a:rPr lang="en-US" dirty="0" smtClean="0">
                <a:latin typeface="Gill Sans Light"/>
                <a:cs typeface="Gill Sans Light"/>
              </a:rPr>
              <a:t>Multiple-choice</a:t>
            </a:r>
          </a:p>
        </p:txBody>
      </p:sp>
    </p:spTree>
    <p:extLst>
      <p:ext uri="{BB962C8B-B14F-4D97-AF65-F5344CB8AC3E}">
        <p14:creationId xmlns:p14="http://schemas.microsoft.com/office/powerpoint/2010/main" val="39859518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data for program improvement</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170</a:t>
            </a:fld>
            <a:endParaRPr lang="en-US"/>
          </a:p>
        </p:txBody>
      </p:sp>
    </p:spTree>
    <p:extLst>
      <p:ext uri="{BB962C8B-B14F-4D97-AF65-F5344CB8AC3E}">
        <p14:creationId xmlns:p14="http://schemas.microsoft.com/office/powerpoint/2010/main" val="16283002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0080625" cy="780313"/>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4" name="TextBox 3"/>
          <p:cNvSpPr txBox="1"/>
          <p:nvPr/>
        </p:nvSpPr>
        <p:spPr>
          <a:xfrm>
            <a:off x="0" y="0"/>
            <a:ext cx="10080625" cy="790172"/>
          </a:xfrm>
          <a:prstGeom prst="rect">
            <a:avLst/>
          </a:prstGeom>
          <a:noFill/>
        </p:spPr>
        <p:txBody>
          <a:bodyPr wrap="square" lIns="100794" tIns="50397" rIns="100794" bIns="50397" rtlCol="0">
            <a:spAutoFit/>
          </a:bodyPr>
          <a:lstStyle/>
          <a:p>
            <a:r>
              <a:rPr lang="en-US" sz="4400" b="1" dirty="0" smtClean="0">
                <a:solidFill>
                  <a:schemeClr val="accent6"/>
                </a:solidFill>
                <a:latin typeface="Gill Sans Light"/>
                <a:cs typeface="Gill Sans Light"/>
              </a:rPr>
              <a:t>Program improvement process</a:t>
            </a:r>
            <a:endParaRPr lang="en-US" sz="4400" b="1" dirty="0">
              <a:solidFill>
                <a:schemeClr val="accent6"/>
              </a:solidFill>
              <a:latin typeface="Gill Sans Light"/>
              <a:cs typeface="Gill Sans Light"/>
            </a:endParaRPr>
          </a:p>
        </p:txBody>
      </p:sp>
      <p:pic>
        <p:nvPicPr>
          <p:cNvPr id="2" name="Picture 1" descr="CPI_EGAD_process_minima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 y="951712"/>
            <a:ext cx="10080625" cy="7125941"/>
          </a:xfrm>
          <a:prstGeom prst="rect">
            <a:avLst/>
          </a:prstGeom>
        </p:spPr>
      </p:pic>
      <p:sp>
        <p:nvSpPr>
          <p:cNvPr id="3" name="Oval 2"/>
          <p:cNvSpPr/>
          <p:nvPr/>
        </p:nvSpPr>
        <p:spPr>
          <a:xfrm>
            <a:off x="406025" y="2869877"/>
            <a:ext cx="3598223" cy="1539934"/>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Tree>
    <p:extLst>
      <p:ext uri="{BB962C8B-B14F-4D97-AF65-F5344CB8AC3E}">
        <p14:creationId xmlns:p14="http://schemas.microsoft.com/office/powerpoint/2010/main" val="2499775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slides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172</a:t>
            </a:fld>
            <a:endParaRPr lang="en-US"/>
          </a:p>
        </p:txBody>
      </p:sp>
    </p:spTree>
    <p:extLst>
      <p:ext uri="{BB962C8B-B14F-4D97-AF65-F5344CB8AC3E}">
        <p14:creationId xmlns:p14="http://schemas.microsoft.com/office/powerpoint/2010/main" val="727100985"/>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smtClean="0"/>
              <a:t>HEQCO project </a:t>
            </a:r>
            <a:r>
              <a:rPr lang="en-US" b="1" dirty="0" smtClean="0">
                <a:solidFill>
                  <a:srgbClr val="F79646"/>
                </a:solidFill>
              </a:rPr>
              <a:t>objectives</a:t>
            </a:r>
            <a:r>
              <a:rPr lang="en-US" b="1" dirty="0" smtClean="0"/>
              <a:t>:</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Provide </a:t>
            </a:r>
            <a:r>
              <a:rPr lang="en-US" b="1" dirty="0">
                <a:solidFill>
                  <a:srgbClr val="F79646"/>
                </a:solidFill>
              </a:rPr>
              <a:t>useful information</a:t>
            </a:r>
            <a:r>
              <a:rPr lang="en-US" dirty="0">
                <a:solidFill>
                  <a:srgbClr val="F79646"/>
                </a:solidFill>
              </a:rPr>
              <a:t> </a:t>
            </a:r>
            <a:r>
              <a:rPr lang="en-US" dirty="0"/>
              <a:t>to improve </a:t>
            </a:r>
            <a:r>
              <a:rPr lang="en-US" dirty="0" smtClean="0"/>
              <a:t>learning</a:t>
            </a:r>
          </a:p>
          <a:p>
            <a:pPr marL="514350" indent="-514350">
              <a:buFont typeface="+mj-lt"/>
              <a:buAutoNum type="arabicPeriod"/>
            </a:pPr>
            <a:r>
              <a:rPr lang="en-US" dirty="0" smtClean="0"/>
              <a:t> </a:t>
            </a:r>
            <a:r>
              <a:rPr lang="en-US" b="1" dirty="0" smtClean="0">
                <a:solidFill>
                  <a:srgbClr val="F79646"/>
                </a:solidFill>
              </a:rPr>
              <a:t>Scalable</a:t>
            </a:r>
            <a:r>
              <a:rPr lang="en-US" dirty="0" smtClean="0">
                <a:solidFill>
                  <a:srgbClr val="F79646"/>
                </a:solidFill>
              </a:rPr>
              <a:t> </a:t>
            </a:r>
            <a:r>
              <a:rPr lang="en-US" dirty="0"/>
              <a:t>to entire university</a:t>
            </a:r>
            <a:endParaRPr lang="en-US" dirty="0" smtClean="0"/>
          </a:p>
          <a:p>
            <a:pPr marL="514350" indent="-514350">
              <a:buFont typeface="+mj-lt"/>
              <a:buAutoNum type="arabicPeriod"/>
            </a:pPr>
            <a:r>
              <a:rPr lang="en-US" dirty="0" smtClean="0"/>
              <a:t> </a:t>
            </a:r>
            <a:r>
              <a:rPr lang="en-US" b="1" dirty="0" smtClean="0">
                <a:solidFill>
                  <a:srgbClr val="F79646"/>
                </a:solidFill>
              </a:rPr>
              <a:t>Sustainable</a:t>
            </a:r>
            <a:r>
              <a:rPr lang="en-US" dirty="0" smtClean="0">
                <a:solidFill>
                  <a:srgbClr val="F79646"/>
                </a:solidFill>
              </a:rPr>
              <a:t> </a:t>
            </a:r>
            <a:r>
              <a:rPr lang="en-US" dirty="0" smtClean="0"/>
              <a:t>long term without external funding</a:t>
            </a:r>
          </a:p>
          <a:p>
            <a:pPr marL="514350" indent="-514350">
              <a:buFont typeface="+mj-lt"/>
              <a:buAutoNum type="arabicPeriod"/>
            </a:pPr>
            <a:r>
              <a:rPr lang="en-US" dirty="0" smtClean="0"/>
              <a:t>Minimize additional </a:t>
            </a:r>
            <a:r>
              <a:rPr lang="en-US" b="1" dirty="0" smtClean="0">
                <a:solidFill>
                  <a:srgbClr val="F79646"/>
                </a:solidFill>
              </a:rPr>
              <a:t>workload</a:t>
            </a:r>
            <a:r>
              <a:rPr lang="en-US" dirty="0" smtClean="0">
                <a:solidFill>
                  <a:srgbClr val="F79646"/>
                </a:solidFill>
              </a:rPr>
              <a:t> </a:t>
            </a:r>
            <a:r>
              <a:rPr lang="en-US" dirty="0" smtClean="0"/>
              <a:t>on faculty, staff, and students</a:t>
            </a:r>
          </a:p>
          <a:p>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173</a:t>
            </a:fld>
            <a:endParaRPr lang="en-US"/>
          </a:p>
        </p:txBody>
      </p:sp>
      <p:sp>
        <p:nvSpPr>
          <p:cNvPr id="6" name="Oval 5"/>
          <p:cNvSpPr/>
          <p:nvPr/>
        </p:nvSpPr>
        <p:spPr>
          <a:xfrm>
            <a:off x="-5037" y="0"/>
            <a:ext cx="864096" cy="864096"/>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latin typeface="Arial Black"/>
                <a:cs typeface="Arial Black"/>
              </a:rPr>
              <a:t>1</a:t>
            </a:r>
            <a:endParaRPr lang="en-US" sz="4000" b="1" dirty="0">
              <a:latin typeface="Arial Black"/>
              <a:cs typeface="Arial Black"/>
            </a:endParaRPr>
          </a:p>
        </p:txBody>
      </p:sp>
    </p:spTree>
    <p:extLst>
      <p:ext uri="{BB962C8B-B14F-4D97-AF65-F5344CB8AC3E}">
        <p14:creationId xmlns:p14="http://schemas.microsoft.com/office/powerpoint/2010/main" val="1385201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174</a:t>
            </a:fld>
            <a:endParaRPr lang="en-US"/>
          </a:p>
        </p:txBody>
      </p:sp>
      <p:pic>
        <p:nvPicPr>
          <p:cNvPr id="2" name="Picture 1" descr="Condensed Outcomes assessment v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0286"/>
            <a:ext cx="10080625" cy="6433636"/>
          </a:xfrm>
          <a:prstGeom prst="rect">
            <a:avLst/>
          </a:prstGeom>
        </p:spPr>
      </p:pic>
      <p:sp>
        <p:nvSpPr>
          <p:cNvPr id="4" name="Oval 3"/>
          <p:cNvSpPr/>
          <p:nvPr/>
        </p:nvSpPr>
        <p:spPr>
          <a:xfrm>
            <a:off x="-5037" y="0"/>
            <a:ext cx="864096" cy="864096"/>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latin typeface="Arial Black"/>
                <a:cs typeface="Arial Black"/>
              </a:rPr>
              <a:t>1</a:t>
            </a:r>
            <a:endParaRPr lang="en-US" sz="4000" b="1" dirty="0">
              <a:latin typeface="Arial Black"/>
              <a:cs typeface="Arial Black"/>
            </a:endParaRPr>
          </a:p>
        </p:txBody>
      </p:sp>
    </p:spTree>
    <p:extLst>
      <p:ext uri="{BB962C8B-B14F-4D97-AF65-F5344CB8AC3E}">
        <p14:creationId xmlns:p14="http://schemas.microsoft.com/office/powerpoint/2010/main" val="833309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062" y="33559"/>
            <a:ext cx="9072563" cy="793950"/>
          </a:xfrm>
        </p:spPr>
        <p:txBody>
          <a:bodyPr>
            <a:noAutofit/>
          </a:bodyPr>
          <a:lstStyle/>
          <a:p>
            <a:pPr algn="l"/>
            <a:r>
              <a:rPr lang="en-US" sz="3600" b="1" dirty="0" smtClean="0"/>
              <a:t>Outcomes assessment plan over three years</a:t>
            </a:r>
            <a:endParaRPr lang="en-US" sz="36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175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9938865"/>
              </p:ext>
            </p:extLst>
          </p:nvPr>
        </p:nvGraphicFramePr>
        <p:xfrm>
          <a:off x="431800" y="1493835"/>
          <a:ext cx="9145016" cy="5389443"/>
        </p:xfrm>
        <a:graphic>
          <a:graphicData uri="http://schemas.openxmlformats.org/drawingml/2006/table">
            <a:tbl>
              <a:tblPr firstRow="1" bandRow="1">
                <a:tableStyleId>{793D81CF-94F2-401A-BA57-92F5A7B2D0C5}</a:tableStyleId>
              </a:tblPr>
              <a:tblGrid>
                <a:gridCol w="1656184"/>
                <a:gridCol w="2476660"/>
                <a:gridCol w="2374187"/>
                <a:gridCol w="2637985"/>
              </a:tblGrid>
              <a:tr h="1004461">
                <a:tc>
                  <a:txBody>
                    <a:bodyPr/>
                    <a:lstStyle/>
                    <a:p>
                      <a:r>
                        <a:rPr lang="en-US" sz="2800" dirty="0" smtClean="0"/>
                        <a:t>Outcome</a:t>
                      </a:r>
                      <a:endParaRPr lang="en-US" sz="2800" dirty="0"/>
                    </a:p>
                  </a:txBody>
                  <a:tcPr/>
                </a:tc>
                <a:tc>
                  <a:txBody>
                    <a:bodyPr/>
                    <a:lstStyle/>
                    <a:p>
                      <a:r>
                        <a:rPr lang="en-US" sz="2800" dirty="0" smtClean="0"/>
                        <a:t>Course specific rubrics</a:t>
                      </a:r>
                      <a:endParaRPr lang="en-US" sz="2800" dirty="0"/>
                    </a:p>
                  </a:txBody>
                  <a:tcPr/>
                </a:tc>
                <a:tc>
                  <a:txBody>
                    <a:bodyPr/>
                    <a:lstStyle/>
                    <a:p>
                      <a:pPr algn="l"/>
                      <a:r>
                        <a:rPr lang="en-US" sz="2800" dirty="0" smtClean="0"/>
                        <a:t>Standard test</a:t>
                      </a:r>
                      <a:endParaRPr lang="en-US" sz="2800" dirty="0"/>
                    </a:p>
                  </a:txBody>
                  <a:tcPr/>
                </a:tc>
                <a:tc>
                  <a:txBody>
                    <a:bodyPr/>
                    <a:lstStyle/>
                    <a:p>
                      <a:pPr algn="l"/>
                      <a:r>
                        <a:rPr lang="en-US" sz="2800" dirty="0" smtClean="0"/>
                        <a:t>VALUE</a:t>
                      </a:r>
                      <a:r>
                        <a:rPr lang="en-US" sz="2800" baseline="0" dirty="0" smtClean="0"/>
                        <a:t> </a:t>
                      </a:r>
                      <a:r>
                        <a:rPr lang="en-US" sz="2800" dirty="0" smtClean="0"/>
                        <a:t>rubric </a:t>
                      </a:r>
                      <a:endParaRPr lang="en-US" sz="2800" dirty="0"/>
                    </a:p>
                  </a:txBody>
                  <a:tcPr/>
                </a:tc>
              </a:tr>
              <a:tr h="1004461">
                <a:tc>
                  <a:txBody>
                    <a:bodyPr/>
                    <a:lstStyle/>
                    <a:p>
                      <a:pPr algn="ctr"/>
                      <a:r>
                        <a:rPr lang="en-US" sz="2400" b="1" dirty="0" smtClean="0"/>
                        <a:t>Critical</a:t>
                      </a:r>
                      <a:r>
                        <a:rPr lang="en-US" sz="2400" b="1" baseline="0" dirty="0" smtClean="0"/>
                        <a:t> thinking</a:t>
                      </a:r>
                      <a:endParaRPr lang="en-US" sz="2400" b="1" dirty="0"/>
                    </a:p>
                  </a:txBody>
                  <a:tcPr anchor="ctr"/>
                </a:tc>
                <a:tc>
                  <a:txBody>
                    <a:bodyPr/>
                    <a:lstStyle/>
                    <a:p>
                      <a:pPr algn="ctr"/>
                      <a:r>
                        <a:rPr lang="en-US" sz="2800" dirty="0" smtClean="0"/>
                        <a:t>If</a:t>
                      </a:r>
                      <a:r>
                        <a:rPr lang="en-US" sz="2800" baseline="0" dirty="0" smtClean="0"/>
                        <a:t> available</a:t>
                      </a:r>
                      <a:endParaRPr lang="en-US" sz="2800" dirty="0"/>
                    </a:p>
                  </a:txBody>
                  <a:tcPr anchor="ctr"/>
                </a:tc>
                <a:tc>
                  <a:txBody>
                    <a:bodyPr/>
                    <a:lstStyle/>
                    <a:p>
                      <a:pPr algn="l"/>
                      <a:r>
                        <a:rPr lang="en-US" sz="2800" dirty="0" smtClean="0"/>
                        <a:t>CLA+</a:t>
                      </a:r>
                      <a:endParaRPr lang="en-US" sz="2800" dirty="0"/>
                    </a:p>
                  </a:txBody>
                  <a:tcPr anchor="ctr"/>
                </a:tc>
                <a:tc>
                  <a:txBody>
                    <a:bodyPr/>
                    <a:lstStyle/>
                    <a:p>
                      <a:pPr algn="l"/>
                      <a:r>
                        <a:rPr lang="en-US" sz="2800" dirty="0" smtClean="0"/>
                        <a:t>Critical thinking</a:t>
                      </a:r>
                      <a:endParaRPr lang="en-US" sz="2800" dirty="0"/>
                    </a:p>
                  </a:txBody>
                  <a:tcPr anchor="ctr"/>
                </a:tc>
              </a:tr>
              <a:tr h="1004461">
                <a:tc>
                  <a:txBody>
                    <a:bodyPr/>
                    <a:lstStyle/>
                    <a:p>
                      <a:pPr algn="ctr"/>
                      <a:r>
                        <a:rPr lang="en-US" sz="2400" b="1" dirty="0" smtClean="0"/>
                        <a:t>Problem solving</a:t>
                      </a:r>
                      <a:endParaRPr lang="en-US" sz="2400" b="1" dirty="0"/>
                    </a:p>
                  </a:txBody>
                  <a:tcPr anchor="ctr"/>
                </a:tc>
                <a:tc>
                  <a:txBody>
                    <a:bodyPr/>
                    <a:lstStyle/>
                    <a:p>
                      <a:pPr marL="0" marR="0" indent="0" algn="ctr" defTabSz="1007838" rtl="0" eaLnBrk="1" fontAlgn="auto" latinLnBrk="0" hangingPunct="1">
                        <a:lnSpc>
                          <a:spcPct val="100000"/>
                        </a:lnSpc>
                        <a:spcBef>
                          <a:spcPts val="0"/>
                        </a:spcBef>
                        <a:spcAft>
                          <a:spcPts val="0"/>
                        </a:spcAft>
                        <a:buClrTx/>
                        <a:buSzTx/>
                        <a:buFontTx/>
                        <a:buNone/>
                        <a:tabLst/>
                        <a:defRPr/>
                      </a:pPr>
                      <a:r>
                        <a:rPr lang="en-US" sz="2800" dirty="0" smtClean="0"/>
                        <a:t>If</a:t>
                      </a:r>
                      <a:r>
                        <a:rPr lang="en-US" sz="2800" baseline="0" dirty="0" smtClean="0"/>
                        <a:t> available</a:t>
                      </a:r>
                      <a:endParaRPr lang="en-US" sz="2800" dirty="0" smtClean="0"/>
                    </a:p>
                    <a:p>
                      <a:pPr algn="ctr"/>
                      <a:endParaRPr lang="en-US" sz="2800" dirty="0"/>
                    </a:p>
                  </a:txBody>
                  <a:tcPr anchor="ctr"/>
                </a:tc>
                <a:tc>
                  <a:txBody>
                    <a:bodyPr/>
                    <a:lstStyle/>
                    <a:p>
                      <a:pPr algn="l"/>
                      <a:r>
                        <a:rPr lang="en-US" sz="2800" dirty="0" smtClean="0"/>
                        <a:t>CLA+</a:t>
                      </a:r>
                      <a:endParaRPr lang="en-US" sz="2800" dirty="0"/>
                    </a:p>
                  </a:txBody>
                  <a:tcPr anchor="ctr"/>
                </a:tc>
                <a:tc>
                  <a:txBody>
                    <a:bodyPr/>
                    <a:lstStyle/>
                    <a:p>
                      <a:pPr algn="l"/>
                      <a:r>
                        <a:rPr lang="en-US" sz="2800" dirty="0" smtClean="0"/>
                        <a:t>Problem</a:t>
                      </a:r>
                      <a:r>
                        <a:rPr lang="en-US" sz="2800" baseline="0" dirty="0" smtClean="0"/>
                        <a:t> solving</a:t>
                      </a:r>
                      <a:endParaRPr lang="en-US" sz="2800" dirty="0"/>
                    </a:p>
                  </a:txBody>
                  <a:tcPr anchor="ctr"/>
                </a:tc>
              </a:tr>
              <a:tr h="1004461">
                <a:tc>
                  <a:txBody>
                    <a:bodyPr/>
                    <a:lstStyle/>
                    <a:p>
                      <a:pPr algn="ctr"/>
                      <a:r>
                        <a:rPr lang="en-US" sz="2400" b="1" dirty="0" smtClean="0"/>
                        <a:t>Written comm.</a:t>
                      </a:r>
                      <a:endParaRPr lang="en-US" sz="2400" b="1" dirty="0"/>
                    </a:p>
                  </a:txBody>
                  <a:tcPr anchor="ctr"/>
                </a:tc>
                <a:tc>
                  <a:txBody>
                    <a:bodyPr/>
                    <a:lstStyle/>
                    <a:p>
                      <a:pPr marL="0" marR="0" indent="0" algn="ctr" defTabSz="1007838" rtl="0" eaLnBrk="1" fontAlgn="auto" latinLnBrk="0" hangingPunct="1">
                        <a:lnSpc>
                          <a:spcPct val="100000"/>
                        </a:lnSpc>
                        <a:spcBef>
                          <a:spcPts val="0"/>
                        </a:spcBef>
                        <a:spcAft>
                          <a:spcPts val="0"/>
                        </a:spcAft>
                        <a:buClrTx/>
                        <a:buSzTx/>
                        <a:buFontTx/>
                        <a:buNone/>
                        <a:tabLst/>
                        <a:defRPr/>
                      </a:pPr>
                      <a:r>
                        <a:rPr lang="en-US" sz="2800" dirty="0" smtClean="0"/>
                        <a:t>If</a:t>
                      </a:r>
                      <a:r>
                        <a:rPr lang="en-US" sz="2800" baseline="0" dirty="0" smtClean="0"/>
                        <a:t> available</a:t>
                      </a:r>
                      <a:endParaRPr lang="en-US" sz="2800" dirty="0" smtClean="0"/>
                    </a:p>
                    <a:p>
                      <a:pPr algn="ctr"/>
                      <a:endParaRPr lang="en-US" sz="2800" dirty="0"/>
                    </a:p>
                  </a:txBody>
                  <a:tcPr anchor="ctr"/>
                </a:tc>
                <a:tc>
                  <a:txBody>
                    <a:bodyPr/>
                    <a:lstStyle/>
                    <a:p>
                      <a:pPr algn="l"/>
                      <a:r>
                        <a:rPr lang="en-US" sz="2800" dirty="0" smtClean="0"/>
                        <a:t>CLA+</a:t>
                      </a:r>
                      <a:endParaRPr lang="en-US" sz="2800" dirty="0"/>
                    </a:p>
                  </a:txBody>
                  <a:tcPr anchor="ctr"/>
                </a:tc>
                <a:tc>
                  <a:txBody>
                    <a:bodyPr/>
                    <a:lstStyle/>
                    <a:p>
                      <a:pPr algn="l"/>
                      <a:r>
                        <a:rPr lang="en-US" sz="2800" dirty="0" smtClean="0"/>
                        <a:t>Written comm.</a:t>
                      </a:r>
                      <a:endParaRPr lang="en-US" sz="2800" dirty="0"/>
                    </a:p>
                  </a:txBody>
                  <a:tcPr anchor="ctr"/>
                </a:tc>
              </a:tr>
              <a:tr h="1004461">
                <a:tc>
                  <a:txBody>
                    <a:bodyPr/>
                    <a:lstStyle/>
                    <a:p>
                      <a:pPr algn="ctr"/>
                      <a:r>
                        <a:rPr lang="en-US" sz="2400" b="1" dirty="0" smtClean="0"/>
                        <a:t>Lifelong learning</a:t>
                      </a:r>
                      <a:endParaRPr lang="en-US" sz="2400" b="1" dirty="0"/>
                    </a:p>
                  </a:txBody>
                  <a:tcPr anchor="ctr"/>
                </a:tc>
                <a:tc>
                  <a:txBody>
                    <a:bodyPr/>
                    <a:lstStyle/>
                    <a:p>
                      <a:pPr marL="0" marR="0" indent="0" algn="ctr" defTabSz="1007838" rtl="0" eaLnBrk="1" fontAlgn="auto" latinLnBrk="0" hangingPunct="1">
                        <a:lnSpc>
                          <a:spcPct val="100000"/>
                        </a:lnSpc>
                        <a:spcBef>
                          <a:spcPts val="0"/>
                        </a:spcBef>
                        <a:spcAft>
                          <a:spcPts val="0"/>
                        </a:spcAft>
                        <a:buClrTx/>
                        <a:buSzTx/>
                        <a:buFontTx/>
                        <a:buNone/>
                        <a:tabLst/>
                        <a:defRPr/>
                      </a:pPr>
                      <a:r>
                        <a:rPr lang="en-US" sz="2800" dirty="0" smtClean="0"/>
                        <a:t>If</a:t>
                      </a:r>
                      <a:r>
                        <a:rPr lang="en-US" sz="2800" baseline="0" dirty="0" smtClean="0"/>
                        <a:t> available</a:t>
                      </a:r>
                      <a:endParaRPr lang="en-US" sz="2800" dirty="0" smtClean="0"/>
                    </a:p>
                    <a:p>
                      <a:pPr algn="ctr"/>
                      <a:endParaRPr lang="en-US" sz="2800" dirty="0"/>
                    </a:p>
                  </a:txBody>
                  <a:tcPr anchor="ctr"/>
                </a:tc>
                <a:tc>
                  <a:txBody>
                    <a:bodyPr/>
                    <a:lstStyle/>
                    <a:p>
                      <a:pPr algn="l"/>
                      <a:r>
                        <a:rPr lang="en-US" sz="2800" dirty="0" smtClean="0"/>
                        <a:t>Locally developed from MSLQ</a:t>
                      </a:r>
                      <a:endParaRPr lang="en-US" sz="2800" dirty="0"/>
                    </a:p>
                  </a:txBody>
                  <a:tcPr anchor="ctr"/>
                </a:tc>
                <a:tc>
                  <a:txBody>
                    <a:bodyPr/>
                    <a:lstStyle/>
                    <a:p>
                      <a:pPr algn="l"/>
                      <a:r>
                        <a:rPr lang="en-US" sz="2800" dirty="0" smtClean="0"/>
                        <a:t>Lifelong</a:t>
                      </a:r>
                      <a:r>
                        <a:rPr lang="en-US" sz="2800" baseline="0" dirty="0" smtClean="0"/>
                        <a:t> learn</a:t>
                      </a:r>
                      <a:endParaRPr lang="en-US" sz="2800" dirty="0"/>
                    </a:p>
                  </a:txBody>
                  <a:tcPr anchor="ctr"/>
                </a:tc>
              </a:tr>
            </a:tbl>
          </a:graphicData>
        </a:graphic>
      </p:graphicFrame>
      <p:sp>
        <p:nvSpPr>
          <p:cNvPr id="6" name="Oval 5"/>
          <p:cNvSpPr/>
          <p:nvPr/>
        </p:nvSpPr>
        <p:spPr>
          <a:xfrm>
            <a:off x="-5037" y="-36587"/>
            <a:ext cx="864096" cy="864096"/>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latin typeface="Arial Black"/>
                <a:cs typeface="Arial Black"/>
              </a:rPr>
              <a:t>1</a:t>
            </a:r>
            <a:endParaRPr lang="en-US" sz="4000" b="1" dirty="0">
              <a:latin typeface="Arial Black"/>
              <a:cs typeface="Arial Black"/>
            </a:endParaRPr>
          </a:p>
        </p:txBody>
      </p:sp>
    </p:spTree>
    <p:extLst>
      <p:ext uri="{BB962C8B-B14F-4D97-AF65-F5344CB8AC3E}">
        <p14:creationId xmlns:p14="http://schemas.microsoft.com/office/powerpoint/2010/main" val="798302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176</a:t>
            </a:fld>
            <a:endParaRPr lang="en-US"/>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7984375" cy="6948189"/>
          </a:xfrm>
          <a:prstGeom prst="rect">
            <a:avLst/>
          </a:prstGeom>
        </p:spPr>
      </p:pic>
      <p:sp>
        <p:nvSpPr>
          <p:cNvPr id="6" name="TextBox 5"/>
          <p:cNvSpPr txBox="1"/>
          <p:nvPr/>
        </p:nvSpPr>
        <p:spPr>
          <a:xfrm>
            <a:off x="0" y="6903188"/>
            <a:ext cx="8856736" cy="656487"/>
          </a:xfrm>
          <a:prstGeom prst="rect">
            <a:avLst/>
          </a:prstGeom>
          <a:noFill/>
        </p:spPr>
        <p:txBody>
          <a:bodyPr wrap="square" rtlCol="0">
            <a:spAutoFit/>
          </a:bodyPr>
          <a:lstStyle/>
          <a:p>
            <a:r>
              <a:rPr lang="en-US" dirty="0" smtClean="0"/>
              <a:t>A. </a:t>
            </a:r>
            <a:r>
              <a:rPr lang="en-US" dirty="0" err="1" smtClean="0"/>
              <a:t>Greenhoot</a:t>
            </a:r>
            <a:r>
              <a:rPr lang="en-US" dirty="0" smtClean="0"/>
              <a:t>, D. </a:t>
            </a:r>
            <a:r>
              <a:rPr lang="en-US" dirty="0" err="1" smtClean="0"/>
              <a:t>Benstein</a:t>
            </a:r>
            <a:r>
              <a:rPr lang="en-US" dirty="0" smtClean="0"/>
              <a:t>, Using </a:t>
            </a:r>
            <a:r>
              <a:rPr lang="en-US" dirty="0"/>
              <a:t>VALUE Rubrics to Evaluate Collaborative Course </a:t>
            </a:r>
            <a:r>
              <a:rPr lang="en-US" dirty="0" smtClean="0"/>
              <a:t>Design, </a:t>
            </a:r>
            <a:r>
              <a:rPr lang="en-US" i="1" dirty="0" smtClean="0"/>
              <a:t>Peer Review</a:t>
            </a:r>
            <a:r>
              <a:rPr lang="en-US" dirty="0" smtClean="0"/>
              <a:t>, vol. 13 no. 4, AAC&amp;U</a:t>
            </a:r>
            <a:endParaRPr lang="en-US" dirty="0"/>
          </a:p>
        </p:txBody>
      </p:sp>
      <p:sp>
        <p:nvSpPr>
          <p:cNvPr id="7" name="TextBox 6"/>
          <p:cNvSpPr txBox="1"/>
          <p:nvPr/>
        </p:nvSpPr>
        <p:spPr>
          <a:xfrm>
            <a:off x="5976416" y="1547589"/>
            <a:ext cx="3909843" cy="1597566"/>
          </a:xfrm>
          <a:prstGeom prst="rect">
            <a:avLst/>
          </a:prstGeom>
          <a:noFill/>
        </p:spPr>
        <p:txBody>
          <a:bodyPr wrap="square" rtlCol="0">
            <a:spAutoFit/>
          </a:bodyPr>
          <a:lstStyle/>
          <a:p>
            <a:r>
              <a:rPr lang="en-US" sz="3200" b="1" dirty="0" smtClean="0"/>
              <a:t>Assessing development using VALUE rubrics</a:t>
            </a:r>
            <a:endParaRPr lang="en-US" sz="3200" b="1" dirty="0"/>
          </a:p>
        </p:txBody>
      </p:sp>
    </p:spTree>
    <p:extLst>
      <p:ext uri="{BB962C8B-B14F-4D97-AF65-F5344CB8AC3E}">
        <p14:creationId xmlns:p14="http://schemas.microsoft.com/office/powerpoint/2010/main" val="343193107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CA" b="1" dirty="0" smtClean="0"/>
              <a:t>Engineering </a:t>
            </a:r>
            <a:r>
              <a:rPr lang="en-CA" b="1" dirty="0"/>
              <a:t>Graduate Attribute Development </a:t>
            </a:r>
            <a:r>
              <a:rPr lang="en-CA" b="1" dirty="0" smtClean="0"/>
              <a:t>(EGAD) Project</a:t>
            </a:r>
            <a:endParaRPr lang="en-CA" b="1" dirty="0"/>
          </a:p>
        </p:txBody>
      </p:sp>
      <p:sp>
        <p:nvSpPr>
          <p:cNvPr id="3" name="Content Placeholder 2"/>
          <p:cNvSpPr>
            <a:spLocks noGrp="1"/>
          </p:cNvSpPr>
          <p:nvPr>
            <p:ph idx="1"/>
          </p:nvPr>
        </p:nvSpPr>
        <p:spPr>
          <a:xfrm>
            <a:off x="503809" y="1763925"/>
            <a:ext cx="9072786" cy="5400287"/>
          </a:xfrm>
        </p:spPr>
        <p:txBody>
          <a:bodyPr>
            <a:normAutofit fontScale="92500" lnSpcReduction="10000"/>
          </a:bodyPr>
          <a:lstStyle/>
          <a:p>
            <a:pPr marL="0" indent="0">
              <a:spcBef>
                <a:spcPts val="1800"/>
              </a:spcBef>
              <a:buNone/>
            </a:pPr>
            <a:r>
              <a:rPr lang="en-CA" sz="3200" b="1" dirty="0" smtClean="0">
                <a:solidFill>
                  <a:schemeClr val="accent6"/>
                </a:solidFill>
              </a:rPr>
              <a:t>WHO</a:t>
            </a:r>
          </a:p>
          <a:p>
            <a:pPr marL="0" indent="0">
              <a:spcBef>
                <a:spcPts val="1800"/>
              </a:spcBef>
              <a:buNone/>
            </a:pPr>
            <a:r>
              <a:rPr lang="en-CA" sz="3200" dirty="0"/>
              <a:t>E</a:t>
            </a:r>
            <a:r>
              <a:rPr lang="en-CA" sz="3200" dirty="0" smtClean="0"/>
              <a:t>ngineering </a:t>
            </a:r>
            <a:r>
              <a:rPr lang="en-CA" sz="3200" dirty="0"/>
              <a:t>educators and educational developers across </a:t>
            </a:r>
            <a:r>
              <a:rPr lang="en-CA" sz="3200" dirty="0" smtClean="0"/>
              <a:t>Canada (~10 people)</a:t>
            </a:r>
          </a:p>
          <a:p>
            <a:pPr marL="0" indent="0">
              <a:spcBef>
                <a:spcPts val="1800"/>
              </a:spcBef>
              <a:buNone/>
            </a:pPr>
            <a:r>
              <a:rPr lang="en-CA" sz="3200" b="1" dirty="0" smtClean="0">
                <a:solidFill>
                  <a:schemeClr val="accent6"/>
                </a:solidFill>
              </a:rPr>
              <a:t>MANDATE</a:t>
            </a:r>
          </a:p>
          <a:p>
            <a:pPr marL="0" indent="0">
              <a:spcBef>
                <a:spcPts val="1800"/>
              </a:spcBef>
              <a:buNone/>
            </a:pPr>
            <a:r>
              <a:rPr lang="en-CA" sz="3200" dirty="0" smtClean="0"/>
              <a:t>Supported by national deans council and CEAB</a:t>
            </a:r>
          </a:p>
          <a:p>
            <a:pPr marL="0" indent="0">
              <a:spcBef>
                <a:spcPts val="1800"/>
              </a:spcBef>
              <a:buNone/>
            </a:pPr>
            <a:r>
              <a:rPr lang="en-CA" sz="3200" dirty="0" smtClean="0"/>
              <a:t>Collect and develop resources and training </a:t>
            </a:r>
          </a:p>
          <a:p>
            <a:pPr marL="0" indent="0">
              <a:spcBef>
                <a:spcPts val="1800"/>
              </a:spcBef>
              <a:buNone/>
            </a:pPr>
            <a:r>
              <a:rPr lang="en-CA" sz="3200" dirty="0" smtClean="0"/>
              <a:t>Run annual national workshops, and customized institutional workshops</a:t>
            </a:r>
          </a:p>
          <a:p>
            <a:pPr marL="0" indent="0">
              <a:spcBef>
                <a:spcPts val="1800"/>
              </a:spcBef>
              <a:buNone/>
            </a:pPr>
            <a:r>
              <a:rPr lang="en-CA" sz="3200" dirty="0" smtClean="0"/>
              <a:t>Pilot and report on processes</a:t>
            </a:r>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177</a:t>
            </a:fld>
            <a:endParaRPr lang="en-US"/>
          </a:p>
        </p:txBody>
      </p:sp>
    </p:spTree>
    <p:extLst>
      <p:ext uri="{BB962C8B-B14F-4D97-AF65-F5344CB8AC3E}">
        <p14:creationId xmlns:p14="http://schemas.microsoft.com/office/powerpoint/2010/main" val="357653109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CA" b="1" dirty="0" smtClean="0"/>
              <a:t>EGAD Workshops</a:t>
            </a:r>
            <a:endParaRPr lang="en-CA" b="1" dirty="0"/>
          </a:p>
        </p:txBody>
      </p:sp>
      <p:sp>
        <p:nvSpPr>
          <p:cNvPr id="3" name="Content Placeholder 2"/>
          <p:cNvSpPr>
            <a:spLocks noGrp="1"/>
          </p:cNvSpPr>
          <p:nvPr>
            <p:ph idx="1"/>
          </p:nvPr>
        </p:nvSpPr>
        <p:spPr/>
        <p:txBody>
          <a:bodyPr>
            <a:normAutofit/>
          </a:bodyPr>
          <a:lstStyle/>
          <a:p>
            <a:pPr marL="514350" lvl="0" indent="-514350">
              <a:buFont typeface="+mj-lt"/>
              <a:buAutoNum type="arabicPeriod"/>
            </a:pPr>
            <a:r>
              <a:rPr lang="en-US" dirty="0" smtClean="0"/>
              <a:t>Introduction to Continuous Program Improvement Processes</a:t>
            </a:r>
            <a:endParaRPr lang="en-CA" dirty="0" smtClean="0"/>
          </a:p>
          <a:p>
            <a:pPr marL="514350" lvl="0" indent="-514350">
              <a:buFont typeface="+mj-lt"/>
              <a:buAutoNum type="arabicPeriod"/>
            </a:pPr>
            <a:r>
              <a:rPr lang="en-US" dirty="0" smtClean="0"/>
              <a:t>Creating Useful Learning Outcomes</a:t>
            </a:r>
            <a:endParaRPr lang="en-CA" dirty="0" smtClean="0"/>
          </a:p>
          <a:p>
            <a:pPr marL="514350" lvl="0" indent="-514350">
              <a:buFont typeface="+mj-lt"/>
              <a:buAutoNum type="arabicPeriod"/>
            </a:pPr>
            <a:r>
              <a:rPr lang="en-US" dirty="0" smtClean="0"/>
              <a:t>What to Look for in an Outcomes-Based Process</a:t>
            </a:r>
          </a:p>
          <a:p>
            <a:pPr marL="514350" lvl="0" indent="-514350">
              <a:buFont typeface="+mj-lt"/>
              <a:buAutoNum type="arabicPeriod"/>
            </a:pPr>
            <a:r>
              <a:rPr lang="en-US" dirty="0" smtClean="0"/>
              <a:t>Leading a program improvement process</a:t>
            </a:r>
          </a:p>
          <a:p>
            <a:pPr marL="514350" indent="-514350">
              <a:buFont typeface="+mj-lt"/>
              <a:buAutoNum type="arabicPeriod"/>
            </a:pPr>
            <a:r>
              <a:rPr lang="en-US" b="1" dirty="0"/>
              <a:t>Assessment for Course and Program </a:t>
            </a:r>
            <a:r>
              <a:rPr lang="en-US" b="1" dirty="0" smtClean="0"/>
              <a:t>Improvement (this afternoon)</a:t>
            </a:r>
            <a:endParaRPr lang="en-CA" b="1" dirty="0"/>
          </a:p>
          <a:p>
            <a:pPr marL="514350" lvl="0" indent="-514350">
              <a:buFont typeface="+mj-lt"/>
              <a:buAutoNum type="arabicPeriod"/>
            </a:pPr>
            <a:endParaRPr lang="en-US" dirty="0" smtClean="0"/>
          </a:p>
          <a:p>
            <a:pPr lvl="0"/>
            <a:endParaRPr lang="en-CA" dirty="0" smtClean="0"/>
          </a:p>
          <a:p>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178</a:t>
            </a:fld>
            <a:endParaRPr lang="en-US"/>
          </a:p>
        </p:txBody>
      </p:sp>
    </p:spTree>
    <p:extLst>
      <p:ext uri="{BB962C8B-B14F-4D97-AF65-F5344CB8AC3E}">
        <p14:creationId xmlns:p14="http://schemas.microsoft.com/office/powerpoint/2010/main" val="25872758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179</a:t>
            </a:fld>
            <a:endParaRPr lang="en-US"/>
          </a:p>
        </p:txBody>
      </p:sp>
      <p:pic>
        <p:nvPicPr>
          <p:cNvPr id="4" name="Picture 3"/>
          <p:cNvPicPr>
            <a:picLocks noChangeAspect="1"/>
          </p:cNvPicPr>
          <p:nvPr/>
        </p:nvPicPr>
        <p:blipFill>
          <a:blip r:embed="rId2"/>
          <a:stretch>
            <a:fillRect/>
          </a:stretch>
        </p:blipFill>
        <p:spPr>
          <a:xfrm>
            <a:off x="0" y="539477"/>
            <a:ext cx="10080625" cy="5518715"/>
          </a:xfrm>
          <a:prstGeom prst="rect">
            <a:avLst/>
          </a:prstGeom>
        </p:spPr>
      </p:pic>
    </p:spTree>
    <p:extLst>
      <p:ext uri="{BB962C8B-B14F-4D97-AF65-F5344CB8AC3E}">
        <p14:creationId xmlns:p14="http://schemas.microsoft.com/office/powerpoint/2010/main" val="8351448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Question 11.pd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34810"/>
            <a:ext cx="10080625" cy="6945811"/>
          </a:xfrm>
          <a:prstGeom prst="rect">
            <a:avLst/>
          </a:prstGeom>
        </p:spPr>
      </p:pic>
      <p:sp>
        <p:nvSpPr>
          <p:cNvPr id="8" name="Donut 7"/>
          <p:cNvSpPr/>
          <p:nvPr/>
        </p:nvSpPr>
        <p:spPr>
          <a:xfrm>
            <a:off x="6035936" y="2924319"/>
            <a:ext cx="4065436" cy="3204307"/>
          </a:xfrm>
          <a:prstGeom prst="donut">
            <a:avLst>
              <a:gd name="adj" fmla="val 4284"/>
            </a:avLst>
          </a:prstGeom>
        </p:spPr>
        <p:style>
          <a:lnRef idx="2">
            <a:schemeClr val="accent2">
              <a:shade val="50000"/>
            </a:schemeClr>
          </a:lnRef>
          <a:fillRef idx="1">
            <a:schemeClr val="accent2"/>
          </a:fillRef>
          <a:effectRef idx="0">
            <a:schemeClr val="accent2"/>
          </a:effectRef>
          <a:fontRef idx="minor">
            <a:schemeClr val="lt1"/>
          </a:fontRef>
        </p:style>
        <p:txBody>
          <a:bodyPr lIns="100794" tIns="50397" rIns="100794" bIns="50397" rtlCol="0" anchor="ctr"/>
          <a:lstStyle/>
          <a:p>
            <a:pPr algn="ctr"/>
            <a:endParaRPr lang="en-US">
              <a:solidFill>
                <a:schemeClr val="tx1"/>
              </a:solidFill>
            </a:endParaRPr>
          </a:p>
        </p:txBody>
      </p:sp>
    </p:spTree>
    <p:extLst>
      <p:ext uri="{BB962C8B-B14F-4D97-AF65-F5344CB8AC3E}">
        <p14:creationId xmlns:p14="http://schemas.microsoft.com/office/powerpoint/2010/main" val="1734168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180</a:t>
            </a:fld>
            <a:endParaRPr lang="en-US"/>
          </a:p>
        </p:txBody>
      </p:sp>
    </p:spTree>
    <p:extLst>
      <p:ext uri="{BB962C8B-B14F-4D97-AF65-F5344CB8AC3E}">
        <p14:creationId xmlns:p14="http://schemas.microsoft.com/office/powerpoint/2010/main" val="590772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038" y="334533"/>
            <a:ext cx="7684921" cy="1559973"/>
          </a:xfrm>
          <a:prstGeom prst="rect">
            <a:avLst/>
          </a:prstGeom>
          <a:noFill/>
        </p:spPr>
        <p:txBody>
          <a:bodyPr wrap="square" lIns="100794" tIns="50397" rIns="100794" bIns="50397" rtlCol="0">
            <a:spAutoFit/>
          </a:bodyPr>
          <a:lstStyle/>
          <a:p>
            <a:r>
              <a:rPr lang="en-US" sz="3100" b="1" dirty="0"/>
              <a:t>With respect to the graduate attribute accreditation process, what are the key issues or questions at your institution?</a:t>
            </a:r>
          </a:p>
        </p:txBody>
      </p:sp>
      <p:sp>
        <p:nvSpPr>
          <p:cNvPr id="10" name="TextBox 9"/>
          <p:cNvSpPr txBox="1"/>
          <p:nvPr/>
        </p:nvSpPr>
        <p:spPr>
          <a:xfrm>
            <a:off x="770735" y="2770125"/>
            <a:ext cx="8684352" cy="790172"/>
          </a:xfrm>
          <a:prstGeom prst="rect">
            <a:avLst/>
          </a:prstGeom>
          <a:noFill/>
        </p:spPr>
        <p:txBody>
          <a:bodyPr wrap="square" lIns="100794" tIns="50397" rIns="100794" bIns="50397" rtlCol="0">
            <a:spAutoFit/>
          </a:bodyPr>
          <a:lstStyle/>
          <a:p>
            <a:pPr algn="ctr"/>
            <a:r>
              <a:rPr lang="en-US" sz="4400" dirty="0">
                <a:solidFill>
                  <a:srgbClr val="FF8000"/>
                </a:solidFill>
                <a:latin typeface="Gill Sans SemiBold"/>
                <a:cs typeface="Gill Sans SemiBold"/>
              </a:rPr>
              <a:t>Faculty </a:t>
            </a:r>
            <a:r>
              <a:rPr lang="en-US" sz="4400" b="1" dirty="0">
                <a:latin typeface="Gill Sans Light"/>
                <a:cs typeface="Gill Sans Light"/>
              </a:rPr>
              <a:t>engagement &amp; </a:t>
            </a:r>
            <a:r>
              <a:rPr lang="en-US" sz="4400" dirty="0">
                <a:solidFill>
                  <a:srgbClr val="FF8000"/>
                </a:solidFill>
                <a:latin typeface="Gill Sans Light"/>
                <a:cs typeface="Gill Sans Light"/>
              </a:rPr>
              <a:t>buy-in</a:t>
            </a:r>
            <a:endParaRPr lang="en-US" sz="4400" b="1" dirty="0">
              <a:solidFill>
                <a:srgbClr val="FF8000"/>
              </a:solidFill>
              <a:latin typeface="Gill Sans Light"/>
              <a:cs typeface="Gill Sans Light"/>
            </a:endParaRPr>
          </a:p>
        </p:txBody>
      </p:sp>
      <p:sp>
        <p:nvSpPr>
          <p:cNvPr id="11" name="TextBox 10"/>
          <p:cNvSpPr txBox="1"/>
          <p:nvPr/>
        </p:nvSpPr>
        <p:spPr>
          <a:xfrm>
            <a:off x="770735" y="4041182"/>
            <a:ext cx="8684352" cy="790172"/>
          </a:xfrm>
          <a:prstGeom prst="rect">
            <a:avLst/>
          </a:prstGeom>
          <a:noFill/>
        </p:spPr>
        <p:txBody>
          <a:bodyPr wrap="square" lIns="100794" tIns="50397" rIns="100794" bIns="50397" rtlCol="0">
            <a:spAutoFit/>
          </a:bodyPr>
          <a:lstStyle/>
          <a:p>
            <a:pPr algn="ctr"/>
            <a:r>
              <a:rPr lang="en-US" sz="4400" dirty="0">
                <a:solidFill>
                  <a:srgbClr val="FF8000"/>
                </a:solidFill>
                <a:latin typeface="Gill Sans Light"/>
                <a:cs typeface="Gill Sans Light"/>
              </a:rPr>
              <a:t>Resources</a:t>
            </a:r>
            <a:r>
              <a:rPr lang="en-US" sz="4400" dirty="0">
                <a:solidFill>
                  <a:srgbClr val="FF8000"/>
                </a:solidFill>
                <a:latin typeface="Gill Sans SemiBold"/>
                <a:cs typeface="Gill Sans SemiBold"/>
              </a:rPr>
              <a:t>, </a:t>
            </a:r>
            <a:r>
              <a:rPr lang="en-US" sz="4400" dirty="0">
                <a:latin typeface="Gill Sans SemiBold"/>
                <a:cs typeface="Gill Sans SemiBold"/>
              </a:rPr>
              <a:t>time</a:t>
            </a:r>
            <a:r>
              <a:rPr lang="en-US" sz="4400" b="1" dirty="0">
                <a:latin typeface="Gill Sans Light"/>
                <a:cs typeface="Gill Sans Light"/>
              </a:rPr>
              <a:t> </a:t>
            </a:r>
            <a:r>
              <a:rPr lang="en-US" sz="4400" b="1" dirty="0">
                <a:solidFill>
                  <a:srgbClr val="FF8000"/>
                </a:solidFill>
                <a:latin typeface="Gill Sans Light"/>
                <a:cs typeface="Gill Sans Light"/>
              </a:rPr>
              <a:t>&amp;</a:t>
            </a:r>
            <a:r>
              <a:rPr lang="en-US" sz="4400" b="1" dirty="0">
                <a:latin typeface="Gill Sans Light"/>
                <a:cs typeface="Gill Sans Light"/>
              </a:rPr>
              <a:t> </a:t>
            </a:r>
            <a:r>
              <a:rPr lang="en-US" sz="4400" dirty="0">
                <a:latin typeface="Gill Sans"/>
                <a:cs typeface="Gill Sans"/>
              </a:rPr>
              <a:t>workload</a:t>
            </a:r>
          </a:p>
        </p:txBody>
      </p:sp>
      <p:sp>
        <p:nvSpPr>
          <p:cNvPr id="12" name="TextBox 11"/>
          <p:cNvSpPr txBox="1"/>
          <p:nvPr/>
        </p:nvSpPr>
        <p:spPr>
          <a:xfrm>
            <a:off x="772667" y="5168870"/>
            <a:ext cx="8682419" cy="1040497"/>
          </a:xfrm>
          <a:prstGeom prst="rect">
            <a:avLst/>
          </a:prstGeom>
          <a:noFill/>
        </p:spPr>
        <p:txBody>
          <a:bodyPr wrap="square" lIns="100794" tIns="50397" rIns="100794" bIns="50397" rtlCol="0">
            <a:spAutoFit/>
          </a:bodyPr>
          <a:lstStyle/>
          <a:p>
            <a:pPr algn="ctr"/>
            <a:r>
              <a:rPr lang="en-US" sz="6000" dirty="0">
                <a:solidFill>
                  <a:srgbClr val="FF8000"/>
                </a:solidFill>
                <a:latin typeface="Gill Sans UltraBold"/>
                <a:cs typeface="Gill Sans UltraBold"/>
              </a:rPr>
              <a:t>Closing</a:t>
            </a:r>
            <a:r>
              <a:rPr lang="en-US" sz="4400" b="1" dirty="0">
                <a:latin typeface="Gill Sans Light"/>
                <a:cs typeface="Gill Sans Light"/>
              </a:rPr>
              <a:t> the </a:t>
            </a:r>
            <a:r>
              <a:rPr lang="en-US" sz="4400" dirty="0">
                <a:solidFill>
                  <a:srgbClr val="FF8000"/>
                </a:solidFill>
                <a:latin typeface="Gill Sans Light"/>
                <a:cs typeface="Gill Sans Light"/>
              </a:rPr>
              <a:t>loop</a:t>
            </a:r>
          </a:p>
        </p:txBody>
      </p:sp>
      <p:sp>
        <p:nvSpPr>
          <p:cNvPr id="13" name="Oval 12"/>
          <p:cNvSpPr/>
          <p:nvPr/>
        </p:nvSpPr>
        <p:spPr>
          <a:xfrm>
            <a:off x="430821" y="2706701"/>
            <a:ext cx="907256" cy="907161"/>
          </a:xfrm>
          <a:prstGeom prst="ellipse">
            <a:avLst/>
          </a:prstGeom>
          <a:solidFill>
            <a:srgbClr val="FF8000"/>
          </a:solidFill>
          <a:ln/>
        </p:spPr>
        <p:style>
          <a:lnRef idx="1">
            <a:schemeClr val="accent6"/>
          </a:lnRef>
          <a:fillRef idx="3">
            <a:schemeClr val="accent6"/>
          </a:fillRef>
          <a:effectRef idx="2">
            <a:schemeClr val="accent6"/>
          </a:effectRef>
          <a:fontRef idx="minor">
            <a:schemeClr val="lt1"/>
          </a:fontRef>
        </p:style>
        <p:txBody>
          <a:bodyPr lIns="100794" tIns="50397" rIns="100794" bIns="50397" anchor="ctr" anchorCtr="0"/>
          <a:lstStyle/>
          <a:p>
            <a:pPr algn="ctr"/>
            <a:r>
              <a:rPr lang="en-US" sz="4000" dirty="0">
                <a:latin typeface="Gill Sans SemiBold"/>
                <a:cs typeface="Gill Sans SemiBold"/>
              </a:rPr>
              <a:t>1</a:t>
            </a:r>
            <a:endParaRPr lang="en-US" dirty="0">
              <a:latin typeface="Gill Sans SemiBold"/>
              <a:cs typeface="Gill Sans SemiBold"/>
            </a:endParaRPr>
          </a:p>
        </p:txBody>
      </p:sp>
      <p:sp>
        <p:nvSpPr>
          <p:cNvPr id="14" name="Oval 13"/>
          <p:cNvSpPr/>
          <p:nvPr/>
        </p:nvSpPr>
        <p:spPr>
          <a:xfrm>
            <a:off x="430821" y="3977758"/>
            <a:ext cx="907256" cy="907161"/>
          </a:xfrm>
          <a:prstGeom prst="ellipse">
            <a:avLst/>
          </a:prstGeom>
          <a:solidFill>
            <a:srgbClr val="FF8000"/>
          </a:solidFill>
          <a:ln/>
        </p:spPr>
        <p:style>
          <a:lnRef idx="1">
            <a:schemeClr val="accent6"/>
          </a:lnRef>
          <a:fillRef idx="3">
            <a:schemeClr val="accent6"/>
          </a:fillRef>
          <a:effectRef idx="2">
            <a:schemeClr val="accent6"/>
          </a:effectRef>
          <a:fontRef idx="minor">
            <a:schemeClr val="lt1"/>
          </a:fontRef>
        </p:style>
        <p:txBody>
          <a:bodyPr lIns="100794" tIns="50397" rIns="100794" bIns="50397" anchor="ctr" anchorCtr="0"/>
          <a:lstStyle/>
          <a:p>
            <a:pPr algn="ctr"/>
            <a:r>
              <a:rPr lang="en-US" sz="4000" dirty="0">
                <a:latin typeface="Gill Sans SemiBold"/>
                <a:cs typeface="Gill Sans SemiBold"/>
              </a:rPr>
              <a:t>2</a:t>
            </a:r>
            <a:endParaRPr lang="en-US" dirty="0">
              <a:latin typeface="Gill Sans SemiBold"/>
              <a:cs typeface="Gill Sans SemiBold"/>
            </a:endParaRPr>
          </a:p>
        </p:txBody>
      </p:sp>
      <p:sp>
        <p:nvSpPr>
          <p:cNvPr id="15" name="Oval 14"/>
          <p:cNvSpPr/>
          <p:nvPr/>
        </p:nvSpPr>
        <p:spPr>
          <a:xfrm>
            <a:off x="430821" y="5224190"/>
            <a:ext cx="907256" cy="907161"/>
          </a:xfrm>
          <a:prstGeom prst="ellipse">
            <a:avLst/>
          </a:prstGeom>
          <a:solidFill>
            <a:srgbClr val="FF8000"/>
          </a:solidFill>
          <a:ln/>
        </p:spPr>
        <p:style>
          <a:lnRef idx="1">
            <a:schemeClr val="accent6"/>
          </a:lnRef>
          <a:fillRef idx="3">
            <a:schemeClr val="accent6"/>
          </a:fillRef>
          <a:effectRef idx="2">
            <a:schemeClr val="accent6"/>
          </a:effectRef>
          <a:fontRef idx="minor">
            <a:schemeClr val="lt1"/>
          </a:fontRef>
        </p:style>
        <p:txBody>
          <a:bodyPr lIns="100794" tIns="50397" rIns="100794" bIns="50397" anchor="ctr" anchorCtr="0"/>
          <a:lstStyle/>
          <a:p>
            <a:pPr algn="ctr"/>
            <a:r>
              <a:rPr lang="en-US" sz="4000" dirty="0">
                <a:latin typeface="Gill Sans SemiBold"/>
                <a:cs typeface="Gill Sans SemiBold"/>
              </a:rPr>
              <a:t>3</a:t>
            </a:r>
            <a:endParaRPr lang="en-US" dirty="0">
              <a:latin typeface="Gill Sans SemiBold"/>
              <a:cs typeface="Gill Sans SemiBold"/>
            </a:endParaRPr>
          </a:p>
        </p:txBody>
      </p:sp>
    </p:spTree>
    <p:extLst>
      <p:ext uri="{BB962C8B-B14F-4D97-AF65-F5344CB8AC3E}">
        <p14:creationId xmlns:p14="http://schemas.microsoft.com/office/powerpoint/2010/main" val="4115222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3930" y="3781425"/>
            <a:ext cx="9272765" cy="3050483"/>
          </a:xfrm>
          <a:prstGeom prst="rect">
            <a:avLst/>
          </a:prstGeom>
          <a:noFill/>
        </p:spPr>
        <p:txBody>
          <a:bodyPr wrap="square" lIns="100794" tIns="50397" rIns="100794" bIns="50397" rtlCol="0">
            <a:spAutoFit/>
          </a:bodyPr>
          <a:lstStyle/>
          <a:p>
            <a:pPr algn="ctr"/>
            <a:r>
              <a:rPr lang="en-US" sz="2400" dirty="0" smtClean="0"/>
              <a:t>UNIVERSITY OF COSTA RICA</a:t>
            </a:r>
          </a:p>
          <a:p>
            <a:pPr algn="ctr"/>
            <a:r>
              <a:rPr lang="en-US" sz="6000" b="1" dirty="0" smtClean="0">
                <a:latin typeface="Gill Sans Light"/>
                <a:cs typeface="Gill Sans Light"/>
              </a:rPr>
              <a:t>Outcomes assessment for program improvement</a:t>
            </a:r>
          </a:p>
          <a:p>
            <a:pPr algn="ctr"/>
            <a:r>
              <a:rPr lang="en-US" sz="4400" b="1" dirty="0" smtClean="0">
                <a:solidFill>
                  <a:srgbClr val="000000"/>
                </a:solidFill>
                <a:latin typeface="Gill Sans Light"/>
                <a:cs typeface="Gill Sans Light"/>
              </a:rPr>
              <a:t>Brian Frank</a:t>
            </a:r>
            <a:endParaRPr lang="en-US" b="1" dirty="0">
              <a:solidFill>
                <a:srgbClr val="000000"/>
              </a:solidFill>
              <a:latin typeface="Gill Sans Light"/>
              <a:cs typeface="Gill Sans Light"/>
            </a:endParaRPr>
          </a:p>
        </p:txBody>
      </p:sp>
      <p:pic>
        <p:nvPicPr>
          <p:cNvPr id="7" name="Picture 6" descr="EGAD Logo.png"/>
          <p:cNvPicPr>
            <a:picLocks noChangeAspect="1"/>
          </p:cNvPicPr>
          <p:nvPr/>
        </p:nvPicPr>
        <p:blipFill>
          <a:blip r:embed="rId2">
            <a:alphaModFix/>
            <a:extLst>
              <a:ext uri="{BEBA8EAE-BF5A-486C-A8C5-ECC9F3942E4B}">
                <a14:imgProps xmlns:a14="http://schemas.microsoft.com/office/drawing/2010/main">
                  <a14:imgLayer r:embed="rId3">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287784" y="251445"/>
            <a:ext cx="3384376" cy="2631115"/>
          </a:xfrm>
          <a:prstGeom prst="rect">
            <a:avLst/>
          </a:prstGeom>
        </p:spPr>
      </p:pic>
      <p:sp>
        <p:nvSpPr>
          <p:cNvPr id="3" name="Rectangle 2"/>
          <p:cNvSpPr/>
          <p:nvPr/>
        </p:nvSpPr>
        <p:spPr>
          <a:xfrm>
            <a:off x="3600152" y="6948189"/>
            <a:ext cx="4215417" cy="592983"/>
          </a:xfrm>
          <a:prstGeom prst="rect">
            <a:avLst/>
          </a:prstGeom>
        </p:spPr>
        <p:txBody>
          <a:bodyPr wrap="none">
            <a:spAutoFit/>
          </a:bodyPr>
          <a:lstStyle/>
          <a:p>
            <a:r>
              <a:rPr lang="en-US" sz="3200" b="1" dirty="0">
                <a:solidFill>
                  <a:srgbClr val="FF0000"/>
                </a:solidFill>
              </a:rPr>
              <a:t>http://</a:t>
            </a:r>
            <a:r>
              <a:rPr lang="en-US" sz="3200" b="1" dirty="0" err="1">
                <a:solidFill>
                  <a:srgbClr val="FF0000"/>
                </a:solidFill>
              </a:rPr>
              <a:t>bit.ly</a:t>
            </a:r>
            <a:r>
              <a:rPr lang="en-US" sz="3200" b="1" dirty="0">
                <a:solidFill>
                  <a:srgbClr val="FF0000"/>
                </a:solidFill>
              </a:rPr>
              <a:t>/UCR-EGAD</a:t>
            </a:r>
            <a:endParaRPr lang="en-US" sz="3200" b="1" dirty="0">
              <a:solidFill>
                <a:srgbClr val="FF0000"/>
              </a:solidFill>
            </a:endParaRPr>
          </a:p>
        </p:txBody>
      </p:sp>
    </p:spTree>
    <p:extLst>
      <p:ext uri="{BB962C8B-B14F-4D97-AF65-F5344CB8AC3E}">
        <p14:creationId xmlns:p14="http://schemas.microsoft.com/office/powerpoint/2010/main" val="2867358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overview</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20</a:t>
            </a:fld>
            <a:endParaRPr lang="en-US"/>
          </a:p>
        </p:txBody>
      </p:sp>
    </p:spTree>
    <p:extLst>
      <p:ext uri="{BB962C8B-B14F-4D97-AF65-F5344CB8AC3E}">
        <p14:creationId xmlns:p14="http://schemas.microsoft.com/office/powerpoint/2010/main" val="371314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588396"/>
          </a:xfrm>
          <a:prstGeom prst="rect">
            <a:avLst/>
          </a:prstGeom>
          <a:noFill/>
        </p:spPr>
        <p:txBody>
          <a:bodyPr wrap="square" lIns="100803" tIns="50402" rIns="100803" bIns="50402" rtlCol="0">
            <a:spAutoFit/>
          </a:bodyPr>
          <a:lstStyle/>
          <a:p>
            <a:r>
              <a:rPr lang="en-CA" sz="3100" b="1" dirty="0"/>
              <a:t>Collecting 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592040" y="529200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Tree>
    <p:extLst>
      <p:ext uri="{BB962C8B-B14F-4D97-AF65-F5344CB8AC3E}">
        <p14:creationId xmlns:p14="http://schemas.microsoft.com/office/powerpoint/2010/main" val="2082444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flipH="1">
            <a:off x="5040313" y="899518"/>
            <a:ext cx="1" cy="6660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 y="4256069"/>
            <a:ext cx="100806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3224" y="899516"/>
            <a:ext cx="4667093" cy="467812"/>
          </a:xfrm>
          <a:prstGeom prst="rect">
            <a:avLst/>
          </a:prstGeom>
          <a:noFill/>
        </p:spPr>
        <p:txBody>
          <a:bodyPr wrap="none" lIns="91430" tIns="45716" rIns="91430" bIns="45716" rtlCol="0">
            <a:spAutoFit/>
          </a:bodyPr>
          <a:lstStyle/>
          <a:p>
            <a:pPr algn="ctr"/>
            <a:r>
              <a:rPr lang="en-CA" sz="2400" b="1" dirty="0" smtClean="0"/>
              <a:t>Tool for Step 1: </a:t>
            </a:r>
            <a:r>
              <a:rPr lang="en-CA" sz="2400" b="1" dirty="0" smtClean="0">
                <a:solidFill>
                  <a:srgbClr val="F79646"/>
                </a:solidFill>
              </a:rPr>
              <a:t>Indicator collection</a:t>
            </a:r>
            <a:endParaRPr lang="en-CA" sz="2400" b="1" dirty="0">
              <a:solidFill>
                <a:srgbClr val="F79646"/>
              </a:solidFill>
            </a:endParaRPr>
          </a:p>
        </p:txBody>
      </p:sp>
      <p:sp>
        <p:nvSpPr>
          <p:cNvPr id="18" name="TextBox 17"/>
          <p:cNvSpPr txBox="1"/>
          <p:nvPr/>
        </p:nvSpPr>
        <p:spPr>
          <a:xfrm>
            <a:off x="31216" y="4298870"/>
            <a:ext cx="4991100" cy="467812"/>
          </a:xfrm>
          <a:prstGeom prst="rect">
            <a:avLst/>
          </a:prstGeom>
          <a:noFill/>
        </p:spPr>
        <p:txBody>
          <a:bodyPr wrap="none" lIns="91430" tIns="45716" rIns="91430" bIns="45716" rtlCol="0">
            <a:spAutoFit/>
          </a:bodyPr>
          <a:lstStyle/>
          <a:p>
            <a:pPr algn="ctr"/>
            <a:r>
              <a:rPr lang="en-CA" sz="2400" b="1" dirty="0" smtClean="0"/>
              <a:t>Tool for Step 3: </a:t>
            </a:r>
            <a:r>
              <a:rPr lang="en-CA" sz="2400" b="1" dirty="0" smtClean="0">
                <a:solidFill>
                  <a:srgbClr val="F79646"/>
                </a:solidFill>
              </a:rPr>
              <a:t>Course </a:t>
            </a:r>
            <a:r>
              <a:rPr lang="en-CA" sz="2400" b="1" dirty="0">
                <a:solidFill>
                  <a:srgbClr val="F79646"/>
                </a:solidFill>
              </a:rPr>
              <a:t>planning table</a:t>
            </a:r>
          </a:p>
        </p:txBody>
      </p:sp>
      <p:sp>
        <p:nvSpPr>
          <p:cNvPr id="19" name="TextBox 18"/>
          <p:cNvSpPr txBox="1"/>
          <p:nvPr/>
        </p:nvSpPr>
        <p:spPr>
          <a:xfrm>
            <a:off x="5442270" y="899516"/>
            <a:ext cx="4251865" cy="467812"/>
          </a:xfrm>
          <a:prstGeom prst="rect">
            <a:avLst/>
          </a:prstGeom>
          <a:noFill/>
        </p:spPr>
        <p:txBody>
          <a:bodyPr wrap="none" lIns="91430" tIns="45716" rIns="91430" bIns="45716" rtlCol="0">
            <a:spAutoFit/>
          </a:bodyPr>
          <a:lstStyle/>
          <a:p>
            <a:pPr algn="ctr"/>
            <a:r>
              <a:rPr lang="en-CA" sz="2400" b="1" dirty="0" smtClean="0"/>
              <a:t>Tool for Step 2:</a:t>
            </a:r>
            <a:r>
              <a:rPr lang="en-CA" sz="2400" b="1" dirty="0"/>
              <a:t> </a:t>
            </a:r>
            <a:r>
              <a:rPr lang="en-CA" sz="2400" b="1" dirty="0" smtClean="0">
                <a:solidFill>
                  <a:srgbClr val="F79646"/>
                </a:solidFill>
              </a:rPr>
              <a:t>Curriculum </a:t>
            </a:r>
            <a:r>
              <a:rPr lang="en-CA" sz="2400" b="1" dirty="0">
                <a:solidFill>
                  <a:srgbClr val="F79646"/>
                </a:solidFill>
              </a:rPr>
              <a:t>map</a:t>
            </a:r>
          </a:p>
        </p:txBody>
      </p:sp>
      <p:sp>
        <p:nvSpPr>
          <p:cNvPr id="20" name="TextBox 19"/>
          <p:cNvSpPr txBox="1"/>
          <p:nvPr/>
        </p:nvSpPr>
        <p:spPr>
          <a:xfrm>
            <a:off x="5994479" y="4302386"/>
            <a:ext cx="3147446" cy="467812"/>
          </a:xfrm>
          <a:prstGeom prst="rect">
            <a:avLst/>
          </a:prstGeom>
          <a:noFill/>
        </p:spPr>
        <p:txBody>
          <a:bodyPr wrap="none" lIns="91430" tIns="45716" rIns="91430" bIns="45716" rtlCol="0">
            <a:spAutoFit/>
          </a:bodyPr>
          <a:lstStyle/>
          <a:p>
            <a:pPr algn="ctr"/>
            <a:r>
              <a:rPr lang="en-CA" sz="2400" b="1" dirty="0" smtClean="0"/>
              <a:t>Tool for Step 3: </a:t>
            </a:r>
            <a:r>
              <a:rPr lang="en-CA" sz="2400" b="1" dirty="0" smtClean="0">
                <a:solidFill>
                  <a:srgbClr val="F79646"/>
                </a:solidFill>
              </a:rPr>
              <a:t>Rubrics</a:t>
            </a:r>
            <a:endParaRPr lang="en-CA" sz="2400" b="1" dirty="0">
              <a:solidFill>
                <a:srgbClr val="F79646"/>
              </a:solidFill>
            </a:endParaRPr>
          </a:p>
        </p:txBody>
      </p:sp>
      <p:sp>
        <p:nvSpPr>
          <p:cNvPr id="15" name="TextBox 14"/>
          <p:cNvSpPr txBox="1"/>
          <p:nvPr/>
        </p:nvSpPr>
        <p:spPr>
          <a:xfrm>
            <a:off x="143768" y="107430"/>
            <a:ext cx="10128239" cy="727591"/>
          </a:xfrm>
          <a:prstGeom prst="rect">
            <a:avLst/>
          </a:prstGeom>
          <a:noFill/>
        </p:spPr>
        <p:txBody>
          <a:bodyPr wrap="square" lIns="100783" tIns="50392" rIns="100783" bIns="50392" rtlCol="0">
            <a:spAutoFit/>
          </a:bodyPr>
          <a:lstStyle/>
          <a:p>
            <a:r>
              <a:rPr lang="en-CA" sz="4000" b="1" dirty="0" smtClean="0"/>
              <a:t>EGAD Recommended </a:t>
            </a:r>
            <a:r>
              <a:rPr lang="en-CA" sz="4000" b="1" dirty="0" smtClean="0">
                <a:solidFill>
                  <a:srgbClr val="F79646"/>
                </a:solidFill>
              </a:rPr>
              <a:t>“Process tools</a:t>
            </a:r>
            <a:r>
              <a:rPr lang="en-CA" sz="4000" b="1" dirty="0">
                <a:solidFill>
                  <a:srgbClr val="F79646"/>
                </a:solidFill>
              </a:rPr>
              <a: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925" y="1691605"/>
            <a:ext cx="4641662" cy="220425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28" y="1691605"/>
            <a:ext cx="4711747" cy="187220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40" y="5148346"/>
            <a:ext cx="4839250" cy="2073196"/>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8344" y="4859957"/>
            <a:ext cx="4519085" cy="2553889"/>
          </a:xfrm>
          <a:prstGeom prst="rect">
            <a:avLst/>
          </a:prstGeom>
        </p:spPr>
      </p:pic>
    </p:spTree>
    <p:extLst>
      <p:ext uri="{BB962C8B-B14F-4D97-AF65-F5344CB8AC3E}">
        <p14:creationId xmlns:p14="http://schemas.microsoft.com/office/powerpoint/2010/main" val="13778389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1073388"/>
          </a:xfrm>
          <a:prstGeom prst="rect">
            <a:avLst/>
          </a:prstGeom>
          <a:noFill/>
        </p:spPr>
        <p:txBody>
          <a:bodyPr wrap="square" lIns="100803" tIns="50402" rIns="100803" bIns="50402" rtlCol="0">
            <a:spAutoFit/>
          </a:bodyPr>
          <a:lstStyle/>
          <a:p>
            <a:r>
              <a:rPr lang="en-CA" sz="3100" b="1" dirty="0" smtClean="0"/>
              <a:t>Planning &amp; collecting </a:t>
            </a:r>
            <a:r>
              <a:rPr lang="en-CA" sz="3100" b="1" dirty="0"/>
              <a:t>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664048" y="529272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0" y="24637"/>
            <a:ext cx="3650153" cy="2430309"/>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dirty="0"/>
          </a:p>
        </p:txBody>
      </p:sp>
      <p:sp>
        <p:nvSpPr>
          <p:cNvPr id="20" name="Rectangle 19"/>
          <p:cNvSpPr/>
          <p:nvPr/>
        </p:nvSpPr>
        <p:spPr>
          <a:xfrm>
            <a:off x="-34305" y="6846235"/>
            <a:ext cx="10037652"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1: Objectives and indicators</a:t>
            </a:r>
            <a:endParaRPr lang="en-CA" sz="3100" b="1" dirty="0">
              <a:solidFill>
                <a:schemeClr val="accent2"/>
              </a:solidFill>
            </a:endParaRPr>
          </a:p>
        </p:txBody>
      </p:sp>
      <p:sp>
        <p:nvSpPr>
          <p:cNvPr id="4" name="TextBox 3"/>
          <p:cNvSpPr txBox="1"/>
          <p:nvPr/>
        </p:nvSpPr>
        <p:spPr>
          <a:xfrm>
            <a:off x="503808" y="1880716"/>
            <a:ext cx="2090774" cy="592983"/>
          </a:xfrm>
          <a:prstGeom prst="rect">
            <a:avLst/>
          </a:prstGeom>
          <a:noFill/>
        </p:spPr>
        <p:txBody>
          <a:bodyPr wrap="none" rtlCol="0">
            <a:spAutoFit/>
          </a:bodyPr>
          <a:lstStyle/>
          <a:p>
            <a:r>
              <a:rPr lang="en-US" sz="3200" b="1" i="1" dirty="0" smtClean="0"/>
              <a:t>(Session 2)</a:t>
            </a:r>
            <a:endParaRPr lang="en-US" sz="3200" b="1" i="1" dirty="0"/>
          </a:p>
        </p:txBody>
      </p:sp>
    </p:spTree>
    <p:extLst>
      <p:ext uri="{BB962C8B-B14F-4D97-AF65-F5344CB8AC3E}">
        <p14:creationId xmlns:p14="http://schemas.microsoft.com/office/powerpoint/2010/main" val="305550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1"/>
          <p:cNvSpPr>
            <a:spLocks noGrp="1" noChangeArrowheads="1"/>
          </p:cNvSpPr>
          <p:nvPr>
            <p:ph type="title"/>
          </p:nvPr>
        </p:nvSpPr>
        <p:spPr>
          <a:xfrm>
            <a:off x="504031" y="0"/>
            <a:ext cx="9072563" cy="1259946"/>
          </a:xfrm>
        </p:spPr>
        <p:txBody>
          <a:bodyPr>
            <a:norm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b="1" dirty="0" smtClean="0"/>
              <a:t>Indicators: examples</a:t>
            </a:r>
          </a:p>
        </p:txBody>
      </p:sp>
      <p:sp>
        <p:nvSpPr>
          <p:cNvPr id="29699" name="Slide Number Placeholder 4"/>
          <p:cNvSpPr>
            <a:spLocks noGrp="1"/>
          </p:cNvSpPr>
          <p:nvPr>
            <p:ph type="sldNum" sz="quarter" idx="12"/>
          </p:nvPr>
        </p:nvSpPr>
        <p:spPr>
          <a:noFill/>
        </p:spPr>
        <p:txBody>
          <a:bodyPr/>
          <a:lstStyle/>
          <a:p>
            <a:pPr>
              <a:tabLst>
                <a:tab pos="723825" algn="l"/>
                <a:tab pos="1447649" algn="l"/>
                <a:tab pos="2171475" algn="l"/>
              </a:tabLst>
            </a:pPr>
            <a:fld id="{AE843B0C-0385-402F-80FD-11E1CD46F729}" type="slidenum">
              <a:rPr lang="en-US" smtClean="0"/>
              <a:pPr>
                <a:tabLst>
                  <a:tab pos="723825" algn="l"/>
                  <a:tab pos="1447649" algn="l"/>
                  <a:tab pos="2171475" algn="l"/>
                </a:tabLst>
              </a:pPr>
              <a:t>24</a:t>
            </a:fld>
            <a:endParaRPr lang="en-US" smtClean="0"/>
          </a:p>
        </p:txBody>
      </p:sp>
      <p:sp>
        <p:nvSpPr>
          <p:cNvPr id="29701" name="AutoShape 2"/>
          <p:cNvSpPr>
            <a:spLocks noChangeArrowheads="1"/>
          </p:cNvSpPr>
          <p:nvPr/>
        </p:nvSpPr>
        <p:spPr bwMode="auto">
          <a:xfrm>
            <a:off x="1691258" y="1260475"/>
            <a:ext cx="7920038" cy="1619250"/>
          </a:xfrm>
          <a:prstGeom prst="roundRect">
            <a:avLst>
              <a:gd name="adj" fmla="val 16667"/>
            </a:avLst>
          </a:prstGeom>
          <a:solidFill>
            <a:schemeClr val="accent6"/>
          </a:solidFill>
          <a:ln>
            <a:headEnd/>
            <a:tailEnd/>
          </a:ln>
        </p:spPr>
        <p:style>
          <a:lnRef idx="3">
            <a:schemeClr val="lt1"/>
          </a:lnRef>
          <a:fillRef idx="1">
            <a:schemeClr val="accent4"/>
          </a:fillRef>
          <a:effectRef idx="1">
            <a:schemeClr val="accent4"/>
          </a:effectRef>
          <a:fontRef idx="minor">
            <a:schemeClr val="lt1"/>
          </a:fontRef>
        </p:style>
        <p:txBody>
          <a:bodyPr wrap="none" lIns="89991" tIns="44996" rIns="89991" bIns="44996" anchor="ctr"/>
          <a:lstStyle/>
          <a:p>
            <a:pPr algn="ctr">
              <a:tabLst>
                <a:tab pos="723825" algn="l"/>
                <a:tab pos="1447649" algn="l"/>
                <a:tab pos="2171475" algn="l"/>
                <a:tab pos="2895300" algn="l"/>
                <a:tab pos="3619124" algn="l"/>
                <a:tab pos="4342950" algn="l"/>
                <a:tab pos="5066775" algn="l"/>
                <a:tab pos="5790600" algn="l"/>
                <a:tab pos="6514424" algn="l"/>
                <a:tab pos="7238250" algn="l"/>
              </a:tabLst>
            </a:pPr>
            <a:r>
              <a:rPr lang="en-US" b="1" dirty="0">
                <a:solidFill>
                  <a:schemeClr val="tx1"/>
                </a:solidFill>
              </a:rPr>
              <a:t>Lifelong learning</a:t>
            </a:r>
          </a:p>
          <a:p>
            <a:pPr algn="ctr">
              <a:tabLst>
                <a:tab pos="723825" algn="l"/>
                <a:tab pos="1447649" algn="l"/>
                <a:tab pos="2171475" algn="l"/>
                <a:tab pos="2895300" algn="l"/>
                <a:tab pos="3619124" algn="l"/>
                <a:tab pos="4342950" algn="l"/>
                <a:tab pos="5066775" algn="l"/>
                <a:tab pos="5790600" algn="l"/>
                <a:tab pos="6514424" algn="l"/>
                <a:tab pos="7238250" algn="l"/>
              </a:tabLst>
            </a:pPr>
            <a:r>
              <a:rPr lang="en-US" dirty="0">
                <a:solidFill>
                  <a:schemeClr val="tx1"/>
                </a:solidFill>
              </a:rPr>
              <a:t>An ability to identify and address their own educational needs in a changing</a:t>
            </a:r>
          </a:p>
          <a:p>
            <a:pPr algn="ctr">
              <a:tabLst>
                <a:tab pos="723825" algn="l"/>
                <a:tab pos="1447649" algn="l"/>
                <a:tab pos="2171475" algn="l"/>
                <a:tab pos="2895300" algn="l"/>
                <a:tab pos="3619124" algn="l"/>
                <a:tab pos="4342950" algn="l"/>
                <a:tab pos="5066775" algn="l"/>
                <a:tab pos="5790600" algn="l"/>
                <a:tab pos="6514424" algn="l"/>
                <a:tab pos="7238250" algn="l"/>
              </a:tabLst>
            </a:pPr>
            <a:r>
              <a:rPr lang="en-US" dirty="0">
                <a:solidFill>
                  <a:schemeClr val="tx1"/>
                </a:solidFill>
              </a:rPr>
              <a:t>world in ways sufficient to maintain their competence and to allow them to</a:t>
            </a:r>
          </a:p>
          <a:p>
            <a:pPr algn="ctr">
              <a:tabLst>
                <a:tab pos="723825" algn="l"/>
                <a:tab pos="1447649" algn="l"/>
                <a:tab pos="2171475" algn="l"/>
                <a:tab pos="2895300" algn="l"/>
                <a:tab pos="3619124" algn="l"/>
                <a:tab pos="4342950" algn="l"/>
                <a:tab pos="5066775" algn="l"/>
                <a:tab pos="5790600" algn="l"/>
                <a:tab pos="6514424" algn="l"/>
                <a:tab pos="7238250" algn="l"/>
              </a:tabLst>
            </a:pPr>
            <a:r>
              <a:rPr lang="en-US" dirty="0">
                <a:solidFill>
                  <a:schemeClr val="tx1"/>
                </a:solidFill>
              </a:rPr>
              <a:t>contribute to the advancement of knowledge</a:t>
            </a:r>
          </a:p>
        </p:txBody>
      </p:sp>
      <p:sp>
        <p:nvSpPr>
          <p:cNvPr id="29702" name="AutoShape 3"/>
          <p:cNvSpPr>
            <a:spLocks noChangeArrowheads="1"/>
          </p:cNvSpPr>
          <p:nvPr/>
        </p:nvSpPr>
        <p:spPr bwMode="auto">
          <a:xfrm>
            <a:off x="2051621" y="3779838"/>
            <a:ext cx="3419475" cy="1439862"/>
          </a:xfrm>
          <a:prstGeom prst="roundRect">
            <a:avLst>
              <a:gd name="adj" fmla="val 16667"/>
            </a:avLst>
          </a:prstGeom>
          <a:solidFill>
            <a:schemeClr val="accent3"/>
          </a:solidFill>
          <a:ln>
            <a:headEnd/>
            <a:tailEnd/>
          </a:ln>
        </p:spPr>
        <p:style>
          <a:lnRef idx="3">
            <a:schemeClr val="lt1"/>
          </a:lnRef>
          <a:fillRef idx="1">
            <a:schemeClr val="accent6"/>
          </a:fillRef>
          <a:effectRef idx="1">
            <a:schemeClr val="accent6"/>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chemeClr val="tx1"/>
                </a:solidFill>
              </a:rPr>
              <a:t>Critically evaluates information</a:t>
            </a:r>
          </a:p>
          <a:p>
            <a:pPr algn="ctr">
              <a:tabLst>
                <a:tab pos="723825" algn="l"/>
                <a:tab pos="1447649" algn="l"/>
                <a:tab pos="2171475" algn="l"/>
                <a:tab pos="2895300" algn="l"/>
              </a:tabLst>
            </a:pPr>
            <a:r>
              <a:rPr lang="en-US" dirty="0">
                <a:solidFill>
                  <a:schemeClr val="tx1"/>
                </a:solidFill>
              </a:rPr>
              <a:t>for authority, currency, and</a:t>
            </a:r>
          </a:p>
          <a:p>
            <a:pPr algn="ctr">
              <a:tabLst>
                <a:tab pos="723825" algn="l"/>
                <a:tab pos="1447649" algn="l"/>
                <a:tab pos="2171475" algn="l"/>
                <a:tab pos="2895300" algn="l"/>
              </a:tabLst>
            </a:pPr>
            <a:r>
              <a:rPr lang="en-US" dirty="0">
                <a:solidFill>
                  <a:schemeClr val="tx1"/>
                </a:solidFill>
              </a:rPr>
              <a:t> </a:t>
            </a:r>
            <a:r>
              <a:rPr lang="en-US" dirty="0" smtClean="0">
                <a:solidFill>
                  <a:schemeClr val="tx1"/>
                </a:solidFill>
              </a:rPr>
              <a:t>objectivity when referencing</a:t>
            </a:r>
          </a:p>
          <a:p>
            <a:pPr algn="ctr">
              <a:tabLst>
                <a:tab pos="723825" algn="l"/>
                <a:tab pos="1447649" algn="l"/>
                <a:tab pos="2171475" algn="l"/>
                <a:tab pos="2895300" algn="l"/>
              </a:tabLst>
            </a:pPr>
            <a:r>
              <a:rPr lang="en-US" dirty="0" smtClean="0">
                <a:solidFill>
                  <a:schemeClr val="tx1"/>
                </a:solidFill>
              </a:rPr>
              <a:t>literature.</a:t>
            </a:r>
            <a:endParaRPr lang="en-US" dirty="0">
              <a:solidFill>
                <a:schemeClr val="tx1"/>
              </a:solidFill>
            </a:endParaRPr>
          </a:p>
        </p:txBody>
      </p:sp>
      <p:sp>
        <p:nvSpPr>
          <p:cNvPr id="29703" name="AutoShape 4"/>
          <p:cNvSpPr>
            <a:spLocks noChangeArrowheads="1"/>
          </p:cNvSpPr>
          <p:nvPr/>
        </p:nvSpPr>
        <p:spPr bwMode="auto">
          <a:xfrm>
            <a:off x="5831457" y="5400674"/>
            <a:ext cx="3600450" cy="1619250"/>
          </a:xfrm>
          <a:prstGeom prst="roundRect">
            <a:avLst>
              <a:gd name="adj" fmla="val 16667"/>
            </a:avLst>
          </a:prstGeom>
          <a:solidFill>
            <a:schemeClr val="accent3"/>
          </a:solidFill>
          <a:ln>
            <a:headEnd/>
            <a:tailEnd/>
          </a:ln>
        </p:spPr>
        <p:style>
          <a:lnRef idx="3">
            <a:schemeClr val="lt1"/>
          </a:lnRef>
          <a:fillRef idx="1">
            <a:schemeClr val="accent6"/>
          </a:fillRef>
          <a:effectRef idx="1">
            <a:schemeClr val="accent6"/>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chemeClr val="tx1"/>
                </a:solidFill>
              </a:rPr>
              <a:t>Uses information ethically and legally </a:t>
            </a:r>
          </a:p>
          <a:p>
            <a:pPr algn="ctr">
              <a:tabLst>
                <a:tab pos="723825" algn="l"/>
                <a:tab pos="1447649" algn="l"/>
                <a:tab pos="2171475" algn="l"/>
                <a:tab pos="2895300" algn="l"/>
              </a:tabLst>
            </a:pPr>
            <a:r>
              <a:rPr lang="en-US" dirty="0">
                <a:solidFill>
                  <a:schemeClr val="tx1"/>
                </a:solidFill>
              </a:rPr>
              <a:t>to accomplish a specific purpose</a:t>
            </a:r>
          </a:p>
        </p:txBody>
      </p:sp>
      <p:sp>
        <p:nvSpPr>
          <p:cNvPr id="29704" name="AutoShape 5"/>
          <p:cNvSpPr>
            <a:spLocks noChangeArrowheads="1"/>
          </p:cNvSpPr>
          <p:nvPr/>
        </p:nvSpPr>
        <p:spPr bwMode="auto">
          <a:xfrm>
            <a:off x="5831458" y="3789363"/>
            <a:ext cx="3621088" cy="1439862"/>
          </a:xfrm>
          <a:prstGeom prst="roundRect">
            <a:avLst>
              <a:gd name="adj" fmla="val 16667"/>
            </a:avLst>
          </a:prstGeom>
          <a:solidFill>
            <a:schemeClr val="accent3"/>
          </a:solidFill>
          <a:ln>
            <a:headEnd/>
            <a:tailEnd/>
          </a:ln>
        </p:spPr>
        <p:style>
          <a:lnRef idx="3">
            <a:schemeClr val="lt1"/>
          </a:lnRef>
          <a:fillRef idx="1">
            <a:schemeClr val="accent6"/>
          </a:fillRef>
          <a:effectRef idx="1">
            <a:schemeClr val="accent6"/>
          </a:effectRef>
          <a:fontRef idx="minor">
            <a:schemeClr val="lt1"/>
          </a:fontRef>
        </p:style>
        <p:txBody>
          <a:bodyPr wrap="none" lIns="89991" tIns="44996" rIns="89991" bIns="44996" anchor="ctr"/>
          <a:lstStyle/>
          <a:p>
            <a:pPr algn="ctr">
              <a:tabLst>
                <a:tab pos="723825" algn="l"/>
                <a:tab pos="1447649" algn="l"/>
                <a:tab pos="2171475" algn="l"/>
                <a:tab pos="2895300" algn="l"/>
                <a:tab pos="3619124" algn="l"/>
              </a:tabLst>
            </a:pPr>
            <a:r>
              <a:rPr lang="en-US" dirty="0" smtClean="0">
                <a:solidFill>
                  <a:schemeClr val="tx1"/>
                </a:solidFill>
              </a:rPr>
              <a:t>Identifies gaps </a:t>
            </a:r>
            <a:r>
              <a:rPr lang="en-US" dirty="0">
                <a:solidFill>
                  <a:schemeClr val="tx1"/>
                </a:solidFill>
              </a:rPr>
              <a:t>in knowledge and </a:t>
            </a:r>
          </a:p>
          <a:p>
            <a:pPr algn="ctr">
              <a:tabLst>
                <a:tab pos="723825" algn="l"/>
                <a:tab pos="1447649" algn="l"/>
                <a:tab pos="2171475" algn="l"/>
                <a:tab pos="2895300" algn="l"/>
                <a:tab pos="3619124" algn="l"/>
              </a:tabLst>
            </a:pPr>
            <a:r>
              <a:rPr lang="en-US" dirty="0" smtClean="0">
                <a:solidFill>
                  <a:schemeClr val="tx1"/>
                </a:solidFill>
              </a:rPr>
              <a:t>develops </a:t>
            </a:r>
            <a:r>
              <a:rPr lang="en-US" dirty="0">
                <a:solidFill>
                  <a:schemeClr val="tx1"/>
                </a:solidFill>
              </a:rPr>
              <a:t>a plan to address</a:t>
            </a:r>
          </a:p>
        </p:txBody>
      </p:sp>
      <p:sp>
        <p:nvSpPr>
          <p:cNvPr id="29705" name="Line 6"/>
          <p:cNvSpPr>
            <a:spLocks noChangeShapeType="1"/>
          </p:cNvSpPr>
          <p:nvPr/>
        </p:nvSpPr>
        <p:spPr bwMode="auto">
          <a:xfrm>
            <a:off x="5528246" y="2890839"/>
            <a:ext cx="1588" cy="539750"/>
          </a:xfrm>
          <a:prstGeom prst="line">
            <a:avLst/>
          </a:prstGeom>
          <a:noFill/>
          <a:ln w="9525">
            <a:solidFill>
              <a:srgbClr val="000000"/>
            </a:solidFill>
            <a:round/>
            <a:headEnd/>
            <a:tailEnd type="triangle" w="med" len="med"/>
          </a:ln>
        </p:spPr>
        <p:txBody>
          <a:bodyPr lIns="91430" tIns="45716" rIns="91430" bIns="45716"/>
          <a:lstStyle/>
          <a:p>
            <a:endParaRPr lang="en-CA"/>
          </a:p>
        </p:txBody>
      </p:sp>
      <p:sp>
        <p:nvSpPr>
          <p:cNvPr id="29706" name="Text Box 7"/>
          <p:cNvSpPr txBox="1">
            <a:spLocks noChangeArrowheads="1"/>
          </p:cNvSpPr>
          <p:nvPr/>
        </p:nvSpPr>
        <p:spPr bwMode="auto">
          <a:xfrm>
            <a:off x="0" y="1692275"/>
            <a:ext cx="1330896" cy="1007442"/>
          </a:xfrm>
          <a:prstGeom prst="rect">
            <a:avLst/>
          </a:prstGeom>
          <a:noFill/>
          <a:ln w="9525">
            <a:noFill/>
            <a:round/>
            <a:headEnd/>
            <a:tailEnd/>
          </a:ln>
        </p:spPr>
        <p:txBody>
          <a:bodyPr lIns="89991" tIns="44996" rIns="89991" bIns="44996"/>
          <a:lstStyle/>
          <a:p>
            <a:pPr>
              <a:tabLst>
                <a:tab pos="723825" algn="l"/>
              </a:tabLst>
            </a:pPr>
            <a:r>
              <a:rPr lang="en-US" sz="2000" b="1" i="1" dirty="0">
                <a:solidFill>
                  <a:srgbClr val="000000"/>
                </a:solidFill>
              </a:rPr>
              <a:t>Graduate</a:t>
            </a:r>
          </a:p>
          <a:p>
            <a:pPr>
              <a:tabLst>
                <a:tab pos="723825" algn="l"/>
              </a:tabLst>
            </a:pPr>
            <a:r>
              <a:rPr lang="en-US" sz="2000" b="1" i="1" dirty="0">
                <a:solidFill>
                  <a:srgbClr val="000000"/>
                </a:solidFill>
              </a:rPr>
              <a:t>attribute</a:t>
            </a:r>
          </a:p>
        </p:txBody>
      </p:sp>
      <p:sp>
        <p:nvSpPr>
          <p:cNvPr id="29707" name="Text Box 8"/>
          <p:cNvSpPr txBox="1">
            <a:spLocks noChangeArrowheads="1"/>
          </p:cNvSpPr>
          <p:nvPr/>
        </p:nvSpPr>
        <p:spPr bwMode="auto">
          <a:xfrm>
            <a:off x="4751958" y="3419476"/>
            <a:ext cx="1439863" cy="369888"/>
          </a:xfrm>
          <a:prstGeom prst="rect">
            <a:avLst/>
          </a:prstGeom>
          <a:noFill/>
          <a:ln w="9525">
            <a:noFill/>
            <a:round/>
            <a:headEnd/>
            <a:tailEnd/>
          </a:ln>
        </p:spPr>
        <p:txBody>
          <a:bodyPr lIns="89991" tIns="44996" rIns="89991" bIns="44996"/>
          <a:lstStyle/>
          <a:p>
            <a:pPr>
              <a:tabLst>
                <a:tab pos="723825" algn="l"/>
              </a:tabLst>
            </a:pPr>
            <a:r>
              <a:rPr lang="en-US">
                <a:solidFill>
                  <a:srgbClr val="000000"/>
                </a:solidFill>
              </a:rPr>
              <a:t>The student:</a:t>
            </a:r>
          </a:p>
        </p:txBody>
      </p:sp>
      <p:sp>
        <p:nvSpPr>
          <p:cNvPr id="29708" name="Line 9"/>
          <p:cNvSpPr>
            <a:spLocks noChangeShapeType="1"/>
          </p:cNvSpPr>
          <p:nvPr/>
        </p:nvSpPr>
        <p:spPr bwMode="auto">
          <a:xfrm>
            <a:off x="325561" y="3274193"/>
            <a:ext cx="9539288" cy="1588"/>
          </a:xfrm>
          <a:prstGeom prst="line">
            <a:avLst/>
          </a:prstGeom>
          <a:noFill/>
          <a:ln w="36000">
            <a:solidFill>
              <a:srgbClr val="7DA647"/>
            </a:solidFill>
            <a:round/>
            <a:headEnd/>
            <a:tailEnd/>
          </a:ln>
        </p:spPr>
        <p:txBody>
          <a:bodyPr lIns="91430" tIns="45716" rIns="91430" bIns="45716"/>
          <a:lstStyle/>
          <a:p>
            <a:endParaRPr lang="en-CA"/>
          </a:p>
        </p:txBody>
      </p:sp>
      <p:sp>
        <p:nvSpPr>
          <p:cNvPr id="29709" name="AutoShape 10"/>
          <p:cNvSpPr>
            <a:spLocks noChangeArrowheads="1"/>
          </p:cNvSpPr>
          <p:nvPr/>
        </p:nvSpPr>
        <p:spPr bwMode="auto">
          <a:xfrm>
            <a:off x="2051621" y="5400676"/>
            <a:ext cx="3419475" cy="1628775"/>
          </a:xfrm>
          <a:prstGeom prst="roundRect">
            <a:avLst>
              <a:gd name="adj" fmla="val 16667"/>
            </a:avLst>
          </a:prstGeom>
          <a:solidFill>
            <a:schemeClr val="accent3"/>
          </a:solidFill>
          <a:ln>
            <a:headEnd/>
            <a:tailEnd/>
          </a:ln>
        </p:spPr>
        <p:style>
          <a:lnRef idx="3">
            <a:schemeClr val="lt1"/>
          </a:lnRef>
          <a:fillRef idx="1">
            <a:schemeClr val="accent6"/>
          </a:fillRef>
          <a:effectRef idx="1">
            <a:schemeClr val="accent6"/>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smtClean="0">
                <a:solidFill>
                  <a:schemeClr val="tx1"/>
                </a:solidFill>
              </a:rPr>
              <a:t>Describes opportunities for future</a:t>
            </a:r>
          </a:p>
          <a:p>
            <a:pPr algn="ctr">
              <a:tabLst>
                <a:tab pos="723825" algn="l"/>
                <a:tab pos="1447649" algn="l"/>
                <a:tab pos="2171475" algn="l"/>
                <a:tab pos="2895300" algn="l"/>
              </a:tabLst>
            </a:pPr>
            <a:r>
              <a:rPr lang="en-US" dirty="0">
                <a:solidFill>
                  <a:schemeClr val="tx1"/>
                </a:solidFill>
              </a:rPr>
              <a:t>p</a:t>
            </a:r>
            <a:r>
              <a:rPr lang="en-US" dirty="0" smtClean="0">
                <a:solidFill>
                  <a:schemeClr val="tx1"/>
                </a:solidFill>
              </a:rPr>
              <a:t>rofessional development.</a:t>
            </a:r>
            <a:endParaRPr lang="en-US" dirty="0">
              <a:solidFill>
                <a:schemeClr val="tx1"/>
              </a:solidFill>
            </a:endParaRPr>
          </a:p>
        </p:txBody>
      </p:sp>
      <p:sp>
        <p:nvSpPr>
          <p:cNvPr id="29710" name="Text Box 11"/>
          <p:cNvSpPr txBox="1">
            <a:spLocks noChangeArrowheads="1"/>
          </p:cNvSpPr>
          <p:nvPr/>
        </p:nvSpPr>
        <p:spPr bwMode="auto">
          <a:xfrm>
            <a:off x="72008" y="5148263"/>
            <a:ext cx="1439863" cy="647700"/>
          </a:xfrm>
          <a:prstGeom prst="rect">
            <a:avLst/>
          </a:prstGeom>
          <a:noFill/>
          <a:ln w="9525">
            <a:noFill/>
            <a:round/>
            <a:headEnd/>
            <a:tailEnd/>
          </a:ln>
        </p:spPr>
        <p:txBody>
          <a:bodyPr lIns="89991" tIns="44996" rIns="89991" bIns="44996"/>
          <a:lstStyle/>
          <a:p>
            <a:pPr>
              <a:tabLst>
                <a:tab pos="723825" algn="l"/>
              </a:tabLst>
            </a:pPr>
            <a:r>
              <a:rPr lang="en-US" sz="2400" b="1" i="1" dirty="0">
                <a:solidFill>
                  <a:srgbClr val="000000"/>
                </a:solidFill>
              </a:rPr>
              <a:t>Indicators</a:t>
            </a:r>
          </a:p>
        </p:txBody>
      </p:sp>
      <p:sp>
        <p:nvSpPr>
          <p:cNvPr id="29711" name="Left Brace 14"/>
          <p:cNvSpPr>
            <a:spLocks/>
          </p:cNvSpPr>
          <p:nvPr/>
        </p:nvSpPr>
        <p:spPr bwMode="auto">
          <a:xfrm>
            <a:off x="1367407" y="1187450"/>
            <a:ext cx="215900" cy="1728788"/>
          </a:xfrm>
          <a:prstGeom prst="leftBrace">
            <a:avLst>
              <a:gd name="adj1" fmla="val 8341"/>
              <a:gd name="adj2" fmla="val 50000"/>
            </a:avLst>
          </a:prstGeom>
          <a:noFill/>
          <a:ln w="9525">
            <a:solidFill>
              <a:schemeClr val="tx1"/>
            </a:solidFill>
            <a:round/>
            <a:headEnd/>
            <a:tailEnd/>
          </a:ln>
        </p:spPr>
        <p:txBody>
          <a:bodyPr lIns="91430" tIns="45716" rIns="91430" bIns="45716"/>
          <a:lstStyle/>
          <a:p>
            <a:endParaRPr lang="en-CA"/>
          </a:p>
        </p:txBody>
      </p:sp>
      <p:sp>
        <p:nvSpPr>
          <p:cNvPr id="29712" name="Left Brace 15"/>
          <p:cNvSpPr>
            <a:spLocks/>
          </p:cNvSpPr>
          <p:nvPr/>
        </p:nvSpPr>
        <p:spPr bwMode="auto">
          <a:xfrm>
            <a:off x="1583308" y="3779839"/>
            <a:ext cx="433388" cy="3240087"/>
          </a:xfrm>
          <a:prstGeom prst="leftBrace">
            <a:avLst>
              <a:gd name="adj1" fmla="val 8307"/>
              <a:gd name="adj2" fmla="val 50000"/>
            </a:avLst>
          </a:prstGeom>
          <a:noFill/>
          <a:ln w="9525">
            <a:solidFill>
              <a:schemeClr val="tx1"/>
            </a:solidFill>
            <a:round/>
            <a:headEnd/>
            <a:tailEnd/>
          </a:ln>
        </p:spPr>
        <p:txBody>
          <a:bodyPr lIns="91430" tIns="45716" rIns="91430" bIns="45716"/>
          <a:lstStyle/>
          <a:p>
            <a:endParaRPr lang="en-CA"/>
          </a:p>
        </p:txBody>
      </p:sp>
    </p:spTree>
    <p:extLst>
      <p:ext uri="{BB962C8B-B14F-4D97-AF65-F5344CB8AC3E}">
        <p14:creationId xmlns:p14="http://schemas.microsoft.com/office/powerpoint/2010/main" val="163382596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504825" y="107429"/>
            <a:ext cx="8999983" cy="936104"/>
          </a:xfrm>
        </p:spPr>
        <p:txBody>
          <a:bodyPr>
            <a:no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3600" dirty="0" smtClean="0"/>
              <a:t>Learning outcome (indicator) elements </a:t>
            </a:r>
            <a:br>
              <a:rPr lang="en-US" sz="3600" dirty="0" smtClean="0"/>
            </a:br>
            <a:r>
              <a:rPr lang="en-US" sz="3600" dirty="0" smtClean="0"/>
              <a:t>(from Biggs</a:t>
            </a:r>
            <a:r>
              <a:rPr lang="en-US" sz="3600" dirty="0" smtClean="0"/>
              <a:t>)</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25</a:t>
            </a:fld>
            <a:endParaRPr lang="en-US"/>
          </a:p>
        </p:txBody>
      </p:sp>
      <p:sp>
        <p:nvSpPr>
          <p:cNvPr id="30726" name="AutoShape 5"/>
          <p:cNvSpPr>
            <a:spLocks noChangeArrowheads="1"/>
          </p:cNvSpPr>
          <p:nvPr/>
        </p:nvSpPr>
        <p:spPr bwMode="auto">
          <a:xfrm>
            <a:off x="1316062" y="2591613"/>
            <a:ext cx="7900714" cy="1189812"/>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t"/>
          <a:lstStyle/>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accent1"/>
                </a:solidFill>
              </a:rPr>
              <a:t>Critically evaluates </a:t>
            </a:r>
            <a:r>
              <a:rPr lang="en-US" sz="2400" b="1" dirty="0">
                <a:solidFill>
                  <a:srgbClr val="FF0000"/>
                </a:solidFill>
              </a:rPr>
              <a:t>information for authority, currency, and</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rgbClr val="FF0000"/>
                </a:solidFill>
              </a:rPr>
              <a:t> </a:t>
            </a:r>
            <a:r>
              <a:rPr lang="en-US" sz="2400" b="1" dirty="0" smtClean="0">
                <a:solidFill>
                  <a:srgbClr val="FF0000"/>
                </a:solidFill>
              </a:rPr>
              <a:t>objectivity</a:t>
            </a:r>
            <a:r>
              <a:rPr lang="en-US" sz="2400" dirty="0"/>
              <a:t> </a:t>
            </a:r>
            <a:r>
              <a:rPr lang="en-US" sz="2400" b="1" dirty="0" smtClean="0"/>
              <a:t>working independently on a research project</a:t>
            </a:r>
            <a:r>
              <a:rPr lang="en-US" sz="2400" dirty="0" smtClean="0"/>
              <a:t>.</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dirty="0">
              <a:solidFill>
                <a:schemeClr val="tx1"/>
              </a:solidFill>
            </a:endParaRPr>
          </a:p>
        </p:txBody>
      </p:sp>
      <p:sp>
        <p:nvSpPr>
          <p:cNvPr id="30724" name="AutoShape 3"/>
          <p:cNvSpPr>
            <a:spLocks noChangeArrowheads="1"/>
          </p:cNvSpPr>
          <p:nvPr/>
        </p:nvSpPr>
        <p:spPr bwMode="auto">
          <a:xfrm>
            <a:off x="7704584" y="1574163"/>
            <a:ext cx="1800225"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lgn="ctr">
              <a:tabLst>
                <a:tab pos="723825" algn="l"/>
                <a:tab pos="1447649" algn="l"/>
              </a:tabLst>
            </a:pPr>
            <a:r>
              <a:rPr lang="en-US" sz="2400" dirty="0">
                <a:solidFill>
                  <a:srgbClr val="000000"/>
                </a:solidFill>
              </a:rPr>
              <a:t>Content area</a:t>
            </a:r>
          </a:p>
        </p:txBody>
      </p:sp>
      <p:sp>
        <p:nvSpPr>
          <p:cNvPr id="30725" name="AutoShape 4"/>
          <p:cNvSpPr>
            <a:spLocks noChangeArrowheads="1"/>
          </p:cNvSpPr>
          <p:nvPr/>
        </p:nvSpPr>
        <p:spPr bwMode="auto">
          <a:xfrm>
            <a:off x="415576" y="1315490"/>
            <a:ext cx="5128792"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tabLst>
                <a:tab pos="723825" algn="l"/>
                <a:tab pos="1447649" algn="l"/>
                <a:tab pos="2171475" algn="l"/>
                <a:tab pos="2895300" algn="l"/>
                <a:tab pos="3619124" algn="l"/>
                <a:tab pos="4342950" algn="l"/>
              </a:tabLst>
            </a:pPr>
            <a:r>
              <a:rPr lang="en-US" sz="2400" dirty="0">
                <a:solidFill>
                  <a:srgbClr val="000000"/>
                </a:solidFill>
              </a:rPr>
              <a:t>Level of expectation</a:t>
            </a:r>
          </a:p>
          <a:p>
            <a:pPr>
              <a:buSzPct val="45000"/>
              <a:tabLst>
                <a:tab pos="723825" algn="l"/>
                <a:tab pos="1447649" algn="l"/>
                <a:tab pos="2171475" algn="l"/>
                <a:tab pos="2895300" algn="l"/>
                <a:tab pos="3619124" algn="l"/>
                <a:tab pos="4342950" algn="l"/>
              </a:tabLst>
            </a:pPr>
            <a:r>
              <a:rPr lang="en-US" dirty="0">
                <a:solidFill>
                  <a:srgbClr val="000000"/>
                </a:solidFill>
              </a:rPr>
              <a:t>(“describes”, “compares”, “applies”, “creates”, etc.)</a:t>
            </a:r>
          </a:p>
        </p:txBody>
      </p:sp>
      <p:sp>
        <p:nvSpPr>
          <p:cNvPr id="30727" name="Line 6"/>
          <p:cNvSpPr>
            <a:spLocks noChangeShapeType="1"/>
          </p:cNvSpPr>
          <p:nvPr/>
        </p:nvSpPr>
        <p:spPr bwMode="auto">
          <a:xfrm>
            <a:off x="2845245" y="2110143"/>
            <a:ext cx="720725" cy="802791"/>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30728" name="Line 7"/>
          <p:cNvSpPr>
            <a:spLocks noChangeShapeType="1"/>
          </p:cNvSpPr>
          <p:nvPr/>
        </p:nvSpPr>
        <p:spPr bwMode="auto">
          <a:xfrm flipH="1">
            <a:off x="6442520" y="2110143"/>
            <a:ext cx="1263650" cy="802791"/>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13" name="AutoShape 3"/>
          <p:cNvSpPr>
            <a:spLocks noChangeArrowheads="1"/>
          </p:cNvSpPr>
          <p:nvPr/>
        </p:nvSpPr>
        <p:spPr bwMode="auto">
          <a:xfrm>
            <a:off x="8424688" y="4139877"/>
            <a:ext cx="1655937"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lgn="ctr">
              <a:tabLst>
                <a:tab pos="723825" algn="l"/>
                <a:tab pos="1447649" algn="l"/>
              </a:tabLst>
            </a:pPr>
            <a:r>
              <a:rPr lang="en-US" sz="2400" dirty="0">
                <a:solidFill>
                  <a:srgbClr val="000000"/>
                </a:solidFill>
              </a:rPr>
              <a:t>context</a:t>
            </a:r>
            <a:endParaRPr lang="en-US" dirty="0">
              <a:solidFill>
                <a:srgbClr val="000000"/>
              </a:solidFill>
            </a:endParaRPr>
          </a:p>
        </p:txBody>
      </p:sp>
      <p:sp>
        <p:nvSpPr>
          <p:cNvPr id="14" name="Line 7"/>
          <p:cNvSpPr>
            <a:spLocks noChangeShapeType="1"/>
          </p:cNvSpPr>
          <p:nvPr/>
        </p:nvSpPr>
        <p:spPr bwMode="auto">
          <a:xfrm flipH="1" flipV="1">
            <a:off x="6840512" y="3563813"/>
            <a:ext cx="1584448" cy="936104"/>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Tree>
    <p:extLst>
      <p:ext uri="{BB962C8B-B14F-4D97-AF65-F5344CB8AC3E}">
        <p14:creationId xmlns:p14="http://schemas.microsoft.com/office/powerpoint/2010/main" val="249096501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CEAB Reporting Requirements: Indicators</a:t>
            </a:r>
            <a:endParaRPr lang="en-US" b="1" dirty="0"/>
          </a:p>
        </p:txBody>
      </p:sp>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26</a:t>
            </a:fld>
            <a:endParaRPr lang="en-US"/>
          </a:p>
        </p:txBody>
      </p:sp>
      <p:pic>
        <p:nvPicPr>
          <p:cNvPr id="6" name="Picture 5"/>
          <p:cNvPicPr>
            <a:picLocks noChangeAspect="1"/>
          </p:cNvPicPr>
          <p:nvPr/>
        </p:nvPicPr>
        <p:blipFill>
          <a:blip r:embed="rId2"/>
          <a:stretch>
            <a:fillRect/>
          </a:stretch>
        </p:blipFill>
        <p:spPr>
          <a:xfrm>
            <a:off x="7209" y="2092316"/>
            <a:ext cx="10080625" cy="5474742"/>
          </a:xfrm>
          <a:prstGeom prst="rect">
            <a:avLst/>
          </a:prstGeom>
        </p:spPr>
      </p:pic>
    </p:spTree>
    <p:extLst>
      <p:ext uri="{BB962C8B-B14F-4D97-AF65-F5344CB8AC3E}">
        <p14:creationId xmlns:p14="http://schemas.microsoft.com/office/powerpoint/2010/main" val="61900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9243"/>
            <a:ext cx="10080625" cy="7112386"/>
          </a:xfrm>
          <a:prstGeom prst="rect">
            <a:avLst/>
          </a:prstGeom>
        </p:spPr>
      </p:pic>
      <p:sp>
        <p:nvSpPr>
          <p:cNvPr id="3" name="TextBox 2"/>
          <p:cNvSpPr txBox="1"/>
          <p:nvPr/>
        </p:nvSpPr>
        <p:spPr>
          <a:xfrm>
            <a:off x="0" y="0"/>
            <a:ext cx="10080625" cy="602418"/>
          </a:xfrm>
          <a:prstGeom prst="rect">
            <a:avLst/>
          </a:prstGeom>
          <a:noFill/>
        </p:spPr>
        <p:txBody>
          <a:bodyPr wrap="square" lIns="100783" tIns="50392" rIns="100783" bIns="50392" rtlCol="0">
            <a:spAutoFit/>
          </a:bodyPr>
          <a:lstStyle/>
          <a:p>
            <a:r>
              <a:rPr lang="en-CA" sz="3200" b="1" dirty="0" smtClean="0"/>
              <a:t>Process Tool: Indicator collection</a:t>
            </a:r>
            <a:endParaRPr lang="en-CA" sz="3200" b="1" dirty="0"/>
          </a:p>
        </p:txBody>
      </p:sp>
    </p:spTree>
    <p:extLst>
      <p:ext uri="{BB962C8B-B14F-4D97-AF65-F5344CB8AC3E}">
        <p14:creationId xmlns:p14="http://schemas.microsoft.com/office/powerpoint/2010/main" val="1958683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1073388"/>
          </a:xfrm>
          <a:prstGeom prst="rect">
            <a:avLst/>
          </a:prstGeom>
          <a:noFill/>
        </p:spPr>
        <p:txBody>
          <a:bodyPr wrap="square" lIns="100803" tIns="50402" rIns="100803" bIns="50402" rtlCol="0">
            <a:spAutoFit/>
          </a:bodyPr>
          <a:lstStyle/>
          <a:p>
            <a:r>
              <a:rPr lang="en-CA" sz="3100" b="1" dirty="0" smtClean="0"/>
              <a:t>Planning &amp; collecting </a:t>
            </a:r>
            <a:r>
              <a:rPr lang="en-CA" sz="3100" b="1" dirty="0"/>
              <a:t>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760392" y="529272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664048" y="531254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dirty="0"/>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6430471" y="-61106"/>
            <a:ext cx="3650153" cy="2430309"/>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20" name="Rectangle 19"/>
          <p:cNvSpPr/>
          <p:nvPr/>
        </p:nvSpPr>
        <p:spPr>
          <a:xfrm>
            <a:off x="-34305" y="6846235"/>
            <a:ext cx="10037652"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2: Mapping the curriculum</a:t>
            </a:r>
            <a:endParaRPr lang="en-CA" sz="3100" b="1" dirty="0">
              <a:solidFill>
                <a:schemeClr val="accent2"/>
              </a:solidFill>
            </a:endParaRPr>
          </a:p>
        </p:txBody>
      </p:sp>
      <p:sp>
        <p:nvSpPr>
          <p:cNvPr id="22" name="TextBox 21"/>
          <p:cNvSpPr txBox="1"/>
          <p:nvPr/>
        </p:nvSpPr>
        <p:spPr>
          <a:xfrm>
            <a:off x="7272560" y="1763613"/>
            <a:ext cx="2090774" cy="592983"/>
          </a:xfrm>
          <a:prstGeom prst="rect">
            <a:avLst/>
          </a:prstGeom>
          <a:noFill/>
        </p:spPr>
        <p:txBody>
          <a:bodyPr wrap="none" rtlCol="0">
            <a:spAutoFit/>
          </a:bodyPr>
          <a:lstStyle/>
          <a:p>
            <a:r>
              <a:rPr lang="en-US" sz="3200" b="1" i="1" dirty="0" smtClean="0"/>
              <a:t>(Session 3)</a:t>
            </a:r>
            <a:endParaRPr lang="en-US" sz="3200" b="1" i="1" dirty="0"/>
          </a:p>
        </p:txBody>
      </p:sp>
    </p:spTree>
    <p:extLst>
      <p:ext uri="{BB962C8B-B14F-4D97-AF65-F5344CB8AC3E}">
        <p14:creationId xmlns:p14="http://schemas.microsoft.com/office/powerpoint/2010/main" val="1220097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740796"/>
          </a:xfrm>
        </p:spPr>
        <p:txBody>
          <a:bodyPr>
            <a:normAutofit/>
          </a:bodyPr>
          <a:lstStyle/>
          <a:p>
            <a:r>
              <a:rPr lang="en-CA" sz="3600" b="1" dirty="0" smtClean="0"/>
              <a:t>Curriculum Mapping</a:t>
            </a:r>
            <a:endParaRPr lang="en-CA" sz="36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29</a:t>
            </a:fld>
            <a:endParaRPr lang="en-US"/>
          </a:p>
        </p:txBody>
      </p:sp>
      <p:sp>
        <p:nvSpPr>
          <p:cNvPr id="5" name="AutoShape 2"/>
          <p:cNvSpPr>
            <a:spLocks noChangeArrowheads="1"/>
          </p:cNvSpPr>
          <p:nvPr/>
        </p:nvSpPr>
        <p:spPr bwMode="auto">
          <a:xfrm>
            <a:off x="363037" y="3014186"/>
            <a:ext cx="4319588" cy="2075492"/>
          </a:xfrm>
          <a:prstGeom prst="roundRect">
            <a:avLst>
              <a:gd name="adj" fmla="val 16667"/>
            </a:avLst>
          </a:prstGeom>
          <a:solidFill>
            <a:schemeClr val="accent6">
              <a:lumMod val="75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91" tIns="44996" rIns="89991" bIns="44996" anchor="ctr"/>
          <a:lstStyle/>
          <a:p>
            <a:pPr algn="ctr">
              <a:tabLst>
                <a:tab pos="723825" algn="l"/>
                <a:tab pos="1447649" algn="l"/>
                <a:tab pos="2171475" algn="l"/>
                <a:tab pos="2895300" algn="l"/>
                <a:tab pos="3619124" algn="l"/>
              </a:tabLst>
            </a:pPr>
            <a:r>
              <a:rPr lang="en-US" sz="2800" dirty="0">
                <a:solidFill>
                  <a:schemeClr val="bg1"/>
                </a:solidFill>
              </a:rPr>
              <a:t>Where are </a:t>
            </a:r>
            <a:r>
              <a:rPr lang="en-US" sz="2800" dirty="0" smtClean="0">
                <a:solidFill>
                  <a:schemeClr val="bg1"/>
                </a:solidFill>
              </a:rPr>
              <a:t>attributes/ </a:t>
            </a:r>
            <a:endParaRPr lang="en-US" sz="2800" dirty="0">
              <a:solidFill>
                <a:schemeClr val="bg1"/>
              </a:solidFill>
            </a:endParaRPr>
          </a:p>
          <a:p>
            <a:pPr algn="ctr">
              <a:tabLst>
                <a:tab pos="723825" algn="l"/>
                <a:tab pos="1447649" algn="l"/>
                <a:tab pos="2171475" algn="l"/>
                <a:tab pos="2895300" algn="l"/>
                <a:tab pos="3619124" algn="l"/>
              </a:tabLst>
            </a:pPr>
            <a:r>
              <a:rPr lang="en-US" sz="2800" dirty="0" smtClean="0">
                <a:solidFill>
                  <a:schemeClr val="bg1"/>
                </a:solidFill>
              </a:rPr>
              <a:t>indicators developed</a:t>
            </a:r>
            <a:r>
              <a:rPr lang="en-US" sz="2800" dirty="0">
                <a:solidFill>
                  <a:schemeClr val="bg1"/>
                </a:solidFill>
              </a:rPr>
              <a:t>?</a:t>
            </a:r>
            <a:endParaRPr lang="en-US" dirty="0">
              <a:solidFill>
                <a:schemeClr val="bg1"/>
              </a:solidFill>
            </a:endParaRPr>
          </a:p>
        </p:txBody>
      </p:sp>
      <p:sp>
        <p:nvSpPr>
          <p:cNvPr id="6" name="AutoShape 6"/>
          <p:cNvSpPr>
            <a:spLocks noChangeArrowheads="1"/>
          </p:cNvSpPr>
          <p:nvPr/>
        </p:nvSpPr>
        <p:spPr bwMode="auto">
          <a:xfrm>
            <a:off x="5184328" y="3059757"/>
            <a:ext cx="4319588" cy="2029920"/>
          </a:xfrm>
          <a:prstGeom prst="roundRect">
            <a:avLst>
              <a:gd name="adj" fmla="val 16667"/>
            </a:avLst>
          </a:prstGeom>
          <a:solidFill>
            <a:schemeClr val="accent3">
              <a:lumMod val="75000"/>
            </a:schemeClr>
          </a:solidFill>
          <a:ln w="9525">
            <a:noFill/>
            <a:round/>
            <a:headEnd/>
            <a:tailEnd/>
          </a:ln>
          <a:effectLst/>
          <a:scene3d>
            <a:camera prst="orthographicFront">
              <a:rot lat="0" lon="0" rev="0"/>
            </a:camera>
            <a:lightRig rig="contrasting" dir="t">
              <a:rot lat="0" lon="0" rev="7800000"/>
            </a:lightRig>
          </a:scene3d>
          <a:sp3d>
            <a:bevelT w="139700" h="139700"/>
          </a:sp3d>
        </p:spPr>
        <p:txBody>
          <a:bodyPr wrap="none" lIns="89991" tIns="44996" rIns="89991" bIns="44996" anchor="ctr"/>
          <a:lstStyle/>
          <a:p>
            <a:pPr algn="ctr">
              <a:tabLst>
                <a:tab pos="723825" algn="l"/>
                <a:tab pos="1447649" algn="l"/>
                <a:tab pos="2171475" algn="l"/>
                <a:tab pos="2895300" algn="l"/>
                <a:tab pos="3619124" algn="l"/>
              </a:tabLst>
            </a:pPr>
            <a:r>
              <a:rPr lang="en-US" sz="2800" dirty="0">
                <a:solidFill>
                  <a:schemeClr val="bg1"/>
                </a:solidFill>
              </a:rPr>
              <a:t>Where are </a:t>
            </a:r>
            <a:r>
              <a:rPr lang="en-US" sz="2800" dirty="0" smtClean="0">
                <a:solidFill>
                  <a:schemeClr val="bg1"/>
                </a:solidFill>
              </a:rPr>
              <a:t>attributes/</a:t>
            </a:r>
            <a:endParaRPr lang="en-US" sz="2800" dirty="0">
              <a:solidFill>
                <a:schemeClr val="bg1"/>
              </a:solidFill>
            </a:endParaRPr>
          </a:p>
          <a:p>
            <a:pPr algn="ctr">
              <a:tabLst>
                <a:tab pos="723825" algn="l"/>
                <a:tab pos="1447649" algn="l"/>
                <a:tab pos="2171475" algn="l"/>
                <a:tab pos="2895300" algn="l"/>
                <a:tab pos="3619124" algn="l"/>
              </a:tabLst>
            </a:pPr>
            <a:r>
              <a:rPr lang="en-US" sz="2800" dirty="0">
                <a:solidFill>
                  <a:schemeClr val="bg1"/>
                </a:solidFill>
              </a:rPr>
              <a:t>i</a:t>
            </a:r>
            <a:r>
              <a:rPr lang="en-US" sz="2800" dirty="0" smtClean="0">
                <a:solidFill>
                  <a:schemeClr val="bg1"/>
                </a:solidFill>
              </a:rPr>
              <a:t>ndicators assessed</a:t>
            </a:r>
            <a:r>
              <a:rPr lang="en-US" sz="2800"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10730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Day </a:t>
            </a:r>
            <a:r>
              <a:rPr lang="en-US" b="1" dirty="0" smtClean="0"/>
              <a:t>1</a:t>
            </a:r>
          </a:p>
          <a:p>
            <a:pPr marL="514350" indent="-514350">
              <a:buFont typeface="+mj-lt"/>
              <a:buAutoNum type="arabicPeriod"/>
            </a:pPr>
            <a:r>
              <a:rPr lang="en-US" dirty="0" smtClean="0"/>
              <a:t>Big Picture: Overview</a:t>
            </a:r>
          </a:p>
          <a:p>
            <a:pPr marL="514350" indent="-514350">
              <a:buFont typeface="+mj-lt"/>
              <a:buAutoNum type="arabicPeriod"/>
            </a:pPr>
            <a:r>
              <a:rPr lang="en-US" dirty="0" smtClean="0"/>
              <a:t>Goals, questions, and </a:t>
            </a:r>
            <a:r>
              <a:rPr lang="en-US" dirty="0" smtClean="0"/>
              <a:t>outcomes – </a:t>
            </a:r>
            <a:r>
              <a:rPr lang="en-US" i="1" dirty="0" smtClean="0"/>
              <a:t>working time</a:t>
            </a:r>
            <a:endParaRPr lang="en-US" i="1" dirty="0" smtClean="0"/>
          </a:p>
          <a:p>
            <a:pPr marL="514350" indent="-514350">
              <a:buFont typeface="+mj-lt"/>
              <a:buAutoNum type="arabicPeriod"/>
            </a:pPr>
            <a:r>
              <a:rPr lang="en-US" dirty="0" smtClean="0"/>
              <a:t>Curriculum mapping and </a:t>
            </a:r>
            <a:r>
              <a:rPr lang="en-US" dirty="0" smtClean="0"/>
              <a:t>assessment – </a:t>
            </a:r>
            <a:r>
              <a:rPr lang="en-US" i="1" dirty="0" smtClean="0"/>
              <a:t>working time</a:t>
            </a:r>
            <a:endParaRPr lang="en-US" i="1" dirty="0" smtClean="0"/>
          </a:p>
          <a:p>
            <a:pPr marL="514350" indent="-514350">
              <a:buFont typeface="+mj-lt"/>
              <a:buAutoNum type="arabicPeriod"/>
            </a:pPr>
            <a:endParaRPr lang="en-US" dirty="0"/>
          </a:p>
          <a:p>
            <a:pPr marL="0" indent="0">
              <a:buNone/>
            </a:pPr>
            <a:r>
              <a:rPr lang="en-US" b="1" dirty="0" smtClean="0"/>
              <a:t>Day 2</a:t>
            </a:r>
          </a:p>
          <a:p>
            <a:pPr marL="514350" indent="-514350">
              <a:buFont typeface="+mj-lt"/>
              <a:buAutoNum type="arabicPeriod" startAt="4"/>
            </a:pPr>
            <a:r>
              <a:rPr lang="en-US" dirty="0" smtClean="0"/>
              <a:t>Analysis and </a:t>
            </a:r>
            <a:r>
              <a:rPr lang="en-US" dirty="0" smtClean="0"/>
              <a:t>interpretation – </a:t>
            </a:r>
            <a:r>
              <a:rPr lang="en-US" i="1" dirty="0" smtClean="0"/>
              <a:t>Case study</a:t>
            </a:r>
            <a:endParaRPr lang="en-US" i="1" dirty="0" smtClean="0"/>
          </a:p>
          <a:p>
            <a:pPr marL="514350" indent="-514350">
              <a:buFont typeface="+mj-lt"/>
              <a:buAutoNum type="arabicPeriod" startAt="4"/>
            </a:pPr>
            <a:r>
              <a:rPr lang="en-US" dirty="0" smtClean="0"/>
              <a:t>Processes and </a:t>
            </a:r>
            <a:r>
              <a:rPr lang="en-US" dirty="0" smtClean="0"/>
              <a:t>planning - </a:t>
            </a:r>
            <a:r>
              <a:rPr lang="en-US" i="1" dirty="0" smtClean="0"/>
              <a:t>Discussion</a:t>
            </a:r>
            <a:endParaRPr lang="en-US" i="1" dirty="0" smtClean="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3</a:t>
            </a:fld>
            <a:endParaRPr lang="en-US"/>
          </a:p>
        </p:txBody>
      </p:sp>
    </p:spTree>
    <p:extLst>
      <p:ext uri="{BB962C8B-B14F-4D97-AF65-F5344CB8AC3E}">
        <p14:creationId xmlns:p14="http://schemas.microsoft.com/office/powerpoint/2010/main" val="4019296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873" y="18595"/>
            <a:ext cx="9329919" cy="880922"/>
          </a:xfrm>
        </p:spPr>
        <p:txBody>
          <a:bodyPr/>
          <a:lstStyle/>
          <a:p>
            <a:r>
              <a:rPr lang="en-US" b="1" dirty="0" smtClean="0"/>
              <a:t>CEAB Reporting requirement</a:t>
            </a:r>
            <a:endParaRPr lang="en-US" b="1" dirty="0"/>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30</a:t>
            </a:fld>
            <a:endParaRPr lang="en-US"/>
          </a:p>
        </p:txBody>
      </p:sp>
      <p:pic>
        <p:nvPicPr>
          <p:cNvPr id="7" name="Picture 6"/>
          <p:cNvPicPr>
            <a:picLocks noChangeAspect="1"/>
          </p:cNvPicPr>
          <p:nvPr/>
        </p:nvPicPr>
        <p:blipFill>
          <a:blip r:embed="rId2"/>
          <a:stretch>
            <a:fillRect/>
          </a:stretch>
        </p:blipFill>
        <p:spPr>
          <a:xfrm>
            <a:off x="0" y="920943"/>
            <a:ext cx="10080625" cy="6638732"/>
          </a:xfrm>
          <a:prstGeom prst="rect">
            <a:avLst/>
          </a:prstGeom>
        </p:spPr>
      </p:pic>
    </p:spTree>
    <p:extLst>
      <p:ext uri="{BB962C8B-B14F-4D97-AF65-F5344CB8AC3E}">
        <p14:creationId xmlns:p14="http://schemas.microsoft.com/office/powerpoint/2010/main" val="248288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4031" y="-36587"/>
            <a:ext cx="9072563" cy="1259946"/>
          </a:xfrm>
        </p:spPr>
        <p:txBody>
          <a:bodyPr/>
          <a:lstStyle/>
          <a:p>
            <a:r>
              <a:rPr lang="en-US" b="1" dirty="0" smtClean="0"/>
              <a:t>CEAB: Course learning outcomes</a:t>
            </a:r>
            <a:endParaRPr lang="en-US" b="1" dirty="0"/>
          </a:p>
        </p:txBody>
      </p:sp>
      <p:sp>
        <p:nvSpPr>
          <p:cNvPr id="2" name="Footer Placeholder 1"/>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31</a:t>
            </a:fld>
            <a:endParaRPr lang="en-US"/>
          </a:p>
        </p:txBody>
      </p:sp>
      <p:pic>
        <p:nvPicPr>
          <p:cNvPr id="4" name="Picture 3"/>
          <p:cNvPicPr>
            <a:picLocks noChangeAspect="1"/>
          </p:cNvPicPr>
          <p:nvPr/>
        </p:nvPicPr>
        <p:blipFill>
          <a:blip r:embed="rId2"/>
          <a:stretch>
            <a:fillRect/>
          </a:stretch>
        </p:blipFill>
        <p:spPr>
          <a:xfrm>
            <a:off x="-22248" y="1585529"/>
            <a:ext cx="10080625" cy="5979382"/>
          </a:xfrm>
          <a:prstGeom prst="rect">
            <a:avLst/>
          </a:prstGeom>
        </p:spPr>
      </p:pic>
    </p:spTree>
    <p:extLst>
      <p:ext uri="{BB962C8B-B14F-4D97-AF65-F5344CB8AC3E}">
        <p14:creationId xmlns:p14="http://schemas.microsoft.com/office/powerpoint/2010/main" val="2439704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32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6" y="1547589"/>
            <a:ext cx="10237116" cy="4067707"/>
          </a:xfrm>
          <a:prstGeom prst="rect">
            <a:avLst/>
          </a:prstGeom>
        </p:spPr>
      </p:pic>
      <p:sp>
        <p:nvSpPr>
          <p:cNvPr id="7" name="TextBox 6"/>
          <p:cNvSpPr txBox="1"/>
          <p:nvPr/>
        </p:nvSpPr>
        <p:spPr>
          <a:xfrm>
            <a:off x="0" y="0"/>
            <a:ext cx="10080625" cy="602418"/>
          </a:xfrm>
          <a:prstGeom prst="rect">
            <a:avLst/>
          </a:prstGeom>
          <a:noFill/>
        </p:spPr>
        <p:txBody>
          <a:bodyPr wrap="square" lIns="100783" tIns="50392" rIns="100783" bIns="50392" rtlCol="0">
            <a:spAutoFit/>
          </a:bodyPr>
          <a:lstStyle/>
          <a:p>
            <a:r>
              <a:rPr lang="en-CA" sz="3200" b="1" dirty="0" smtClean="0"/>
              <a:t>Process Tool: Curriculum map</a:t>
            </a:r>
            <a:endParaRPr lang="en-CA" sz="3200" b="1" dirty="0"/>
          </a:p>
        </p:txBody>
      </p:sp>
    </p:spTree>
    <p:extLst>
      <p:ext uri="{BB962C8B-B14F-4D97-AF65-F5344CB8AC3E}">
        <p14:creationId xmlns:p14="http://schemas.microsoft.com/office/powerpoint/2010/main" val="1937653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p:cNvGraphicFramePr>
            <a:graphicFrameLocks noGrp="1"/>
          </p:cNvGraphicFramePr>
          <p:nvPr>
            <p:extLst>
              <p:ext uri="{D42A27DB-BD31-4B8C-83A1-F6EECF244321}">
                <p14:modId xmlns:p14="http://schemas.microsoft.com/office/powerpoint/2010/main" val="874492074"/>
              </p:ext>
            </p:extLst>
          </p:nvPr>
        </p:nvGraphicFramePr>
        <p:xfrm>
          <a:off x="431802" y="1163639"/>
          <a:ext cx="9073007" cy="6072582"/>
        </p:xfrm>
        <a:graphic>
          <a:graphicData uri="http://schemas.openxmlformats.org/drawingml/2006/table">
            <a:tbl>
              <a:tblPr firstRow="1" firstCol="1" bandRow="1"/>
              <a:tblGrid>
                <a:gridCol w="900176"/>
                <a:gridCol w="1004967"/>
                <a:gridCol w="597322"/>
                <a:gridCol w="597322"/>
                <a:gridCol w="597322"/>
                <a:gridCol w="597322"/>
                <a:gridCol w="597322"/>
                <a:gridCol w="597322"/>
                <a:gridCol w="597322"/>
                <a:gridCol w="597322"/>
                <a:gridCol w="597322"/>
                <a:gridCol w="597322"/>
                <a:gridCol w="597322"/>
                <a:gridCol w="597322"/>
              </a:tblGrid>
              <a:tr h="273391">
                <a:tc>
                  <a:txBody>
                    <a:bodyPr/>
                    <a:lstStyle/>
                    <a:p>
                      <a:endParaRPr lang="en-CA" sz="1700" dirty="0">
                        <a:effectLst/>
                        <a:latin typeface="Times New Roman"/>
                      </a:endParaRPr>
                    </a:p>
                  </a:txBody>
                  <a:tcPr marL="52256" marR="52256" marT="0" marB="0" anchor="ctr">
                    <a:lnL>
                      <a:noFill/>
                    </a:lnL>
                    <a:lnR>
                      <a:noFill/>
                    </a:lnR>
                    <a:lnT>
                      <a:noFill/>
                    </a:lnT>
                    <a:lnB>
                      <a:noFill/>
                    </a:lnB>
                  </a:tcPr>
                </a:tc>
                <a:tc>
                  <a:txBody>
                    <a:bodyPr/>
                    <a:lstStyle/>
                    <a:p>
                      <a:endParaRPr lang="en-CA" sz="1700">
                        <a:effectLst/>
                        <a:latin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1</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2</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3</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4</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5</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6</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7</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8</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9</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10</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11</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12</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r>
              <a:tr h="1481982">
                <a:tc>
                  <a:txBody>
                    <a:bodyPr/>
                    <a:lstStyle/>
                    <a:p>
                      <a:pPr algn="r">
                        <a:lnSpc>
                          <a:spcPts val="1300"/>
                        </a:lnSpc>
                        <a:spcAft>
                          <a:spcPts val="0"/>
                        </a:spcAft>
                      </a:pPr>
                      <a:endParaRPr lang="en-CA" sz="1700" b="1" dirty="0" smtClean="0">
                        <a:solidFill>
                          <a:srgbClr val="000000"/>
                        </a:solidFill>
                        <a:effectLst/>
                        <a:latin typeface="Trebuchet MS"/>
                        <a:ea typeface="Times New Roman"/>
                        <a:cs typeface="Calibri"/>
                      </a:endParaRPr>
                    </a:p>
                    <a:p>
                      <a:pPr algn="r">
                        <a:lnSpc>
                          <a:spcPts val="1300"/>
                        </a:lnSpc>
                        <a:spcAft>
                          <a:spcPts val="0"/>
                        </a:spcAft>
                      </a:pPr>
                      <a:r>
                        <a:rPr lang="en-CA" sz="1700" b="1" dirty="0" smtClean="0">
                          <a:solidFill>
                            <a:srgbClr val="000000"/>
                          </a:solidFill>
                          <a:effectLst/>
                          <a:latin typeface="Trebuchet MS"/>
                          <a:ea typeface="Times New Roman"/>
                          <a:cs typeface="Calibri"/>
                        </a:rPr>
                        <a:t>Course</a:t>
                      </a:r>
                    </a:p>
                    <a:p>
                      <a:pPr algn="r">
                        <a:lnSpc>
                          <a:spcPts val="1300"/>
                        </a:lnSpc>
                        <a:spcAft>
                          <a:spcPts val="0"/>
                        </a:spcAft>
                      </a:pPr>
                      <a:endParaRPr lang="en-CA" sz="1700" dirty="0">
                        <a:effectLst/>
                        <a:latin typeface="Trebuchet MS"/>
                        <a:ea typeface="Times New Roman"/>
                        <a:cs typeface="Times New Roman"/>
                      </a:endParaRPr>
                    </a:p>
                  </a:txBody>
                  <a:tcPr marL="52256" marR="52256" marT="0" marB="0" anchor="b">
                    <a:lnL>
                      <a:noFill/>
                    </a:lnL>
                    <a:lnR>
                      <a:noFill/>
                    </a:lnR>
                    <a:lnT>
                      <a:noFill/>
                    </a:lnT>
                    <a:lnB>
                      <a:noFill/>
                    </a:lnB>
                  </a:tcPr>
                </a:tc>
                <a:tc>
                  <a:txBody>
                    <a:bodyPr/>
                    <a:lstStyle/>
                    <a:p>
                      <a:pPr algn="ctr">
                        <a:lnSpc>
                          <a:spcPts val="1300"/>
                        </a:lnSpc>
                        <a:spcAft>
                          <a:spcPts val="0"/>
                        </a:spcAft>
                      </a:pPr>
                      <a:r>
                        <a:rPr lang="en-CA" sz="1400" b="1" dirty="0" smtClean="0">
                          <a:solidFill>
                            <a:srgbClr val="000000"/>
                          </a:solidFill>
                          <a:effectLst/>
                          <a:latin typeface="Trebuchet MS"/>
                          <a:ea typeface="Times New Roman"/>
                          <a:cs typeface="Calibri"/>
                        </a:rPr>
                        <a:t>Number</a:t>
                      </a:r>
                    </a:p>
                    <a:p>
                      <a:pPr algn="ctr">
                        <a:lnSpc>
                          <a:spcPts val="1300"/>
                        </a:lnSpc>
                        <a:spcAft>
                          <a:spcPts val="0"/>
                        </a:spcAft>
                      </a:pPr>
                      <a:endParaRPr lang="en-CA" sz="1400" dirty="0">
                        <a:effectLst/>
                        <a:latin typeface="Trebuchet MS"/>
                        <a:ea typeface="Times New Roman"/>
                        <a:cs typeface="Times New Roman"/>
                      </a:endParaRPr>
                    </a:p>
                  </a:txBody>
                  <a:tcPr marL="52256" marR="52256" marT="0" marB="0" anchor="b">
                    <a:lnL>
                      <a:noFill/>
                    </a:lnL>
                    <a:lnR>
                      <a:noFill/>
                    </a:lnR>
                    <a:lnT>
                      <a:noFill/>
                    </a:lnT>
                    <a:lnB>
                      <a:noFill/>
                    </a:lnB>
                  </a:tcPr>
                </a:tc>
                <a:tc>
                  <a:txBody>
                    <a:bodyPr/>
                    <a:lstStyle/>
                    <a:p>
                      <a:pPr>
                        <a:lnSpc>
                          <a:spcPts val="1300"/>
                        </a:lnSpc>
                        <a:spcAft>
                          <a:spcPts val="0"/>
                        </a:spcAft>
                      </a:pPr>
                      <a:r>
                        <a:rPr lang="en-CA" sz="1400" dirty="0" smtClean="0">
                          <a:solidFill>
                            <a:srgbClr val="000000"/>
                          </a:solidFill>
                          <a:effectLst/>
                          <a:latin typeface="Trebuchet MS"/>
                          <a:ea typeface="Times New Roman"/>
                          <a:cs typeface="Calibri"/>
                        </a:rPr>
                        <a:t>Knowledge Base</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Problem Analysis</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Investigation</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Design</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Engineering Tools</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Individual / Team Work</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Communication</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Professionalism</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Impact of Engineering</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Ethics / Equity</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Econ. / Project Management</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smtClean="0">
                          <a:solidFill>
                            <a:srgbClr val="000000"/>
                          </a:solidFill>
                          <a:effectLst/>
                          <a:latin typeface="Trebuchet MS"/>
                          <a:ea typeface="Times New Roman"/>
                          <a:cs typeface="Calibri"/>
                        </a:rPr>
                        <a:t>Life-long Learning</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r>
              <a:tr h="332093">
                <a:tc>
                  <a:txBody>
                    <a:bodyPr/>
                    <a:lstStyle/>
                    <a:p>
                      <a:pPr algn="r">
                        <a:lnSpc>
                          <a:spcPts val="1300"/>
                        </a:lnSpc>
                        <a:spcAft>
                          <a:spcPts val="0"/>
                        </a:spcAft>
                      </a:pPr>
                      <a:r>
                        <a:rPr lang="en-CA" sz="1700" dirty="0">
                          <a:solidFill>
                            <a:srgbClr val="000000"/>
                          </a:solidFill>
                          <a:effectLst/>
                          <a:latin typeface="Trebuchet MS"/>
                          <a:ea typeface="Times New Roman"/>
                          <a:cs typeface="Calibri"/>
                        </a:rPr>
                        <a:t>APSC</a:t>
                      </a:r>
                      <a:endParaRPr lang="en-CA" sz="1700" dirty="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150</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MATH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100</a:t>
                      </a:r>
                      <a:endParaRPr lang="en-CA" sz="1700" dirty="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U</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MATH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101</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MATH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152</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 </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dirty="0">
                          <a:solidFill>
                            <a:srgbClr val="000000"/>
                          </a:solidFill>
                          <a:effectLst/>
                          <a:latin typeface="Trebuchet MS"/>
                          <a:ea typeface="Times New Roman"/>
                          <a:cs typeface="Calibri"/>
                        </a:rPr>
                        <a:t>PHYS</a:t>
                      </a:r>
                      <a:endParaRPr lang="en-CA" sz="1700" dirty="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153</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PHYS</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170</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APSC</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201</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U</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r>
              <a:tr h="332093">
                <a:tc>
                  <a:txBody>
                    <a:bodyPr/>
                    <a:lstStyle/>
                    <a:p>
                      <a:pPr algn="r">
                        <a:lnSpc>
                          <a:spcPts val="1300"/>
                        </a:lnSpc>
                        <a:spcAft>
                          <a:spcPts val="0"/>
                        </a:spcAft>
                      </a:pPr>
                      <a:r>
                        <a:rPr lang="en-CA" sz="1700" dirty="0">
                          <a:solidFill>
                            <a:srgbClr val="000000"/>
                          </a:solidFill>
                          <a:effectLst/>
                          <a:latin typeface="Trebuchet MS"/>
                          <a:ea typeface="Times New Roman"/>
                          <a:cs typeface="Calibri"/>
                        </a:rPr>
                        <a:t>MATH</a:t>
                      </a:r>
                      <a:endParaRPr lang="en-CA" sz="1700" dirty="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253</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U</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 </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MATH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256</a:t>
                      </a:r>
                      <a:endParaRPr lang="en-CA" sz="1700" dirty="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 </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MECH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220</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MECH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221</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MECH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222</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U</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MECH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223</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bl>
          </a:graphicData>
        </a:graphic>
      </p:graphicFrame>
      <p:sp>
        <p:nvSpPr>
          <p:cNvPr id="3" name="Rectangle 1"/>
          <p:cNvSpPr>
            <a:spLocks noGrp="1" noChangeArrowheads="1"/>
          </p:cNvSpPr>
          <p:nvPr>
            <p:ph type="title"/>
          </p:nvPr>
        </p:nvSpPr>
        <p:spPr>
          <a:xfrm>
            <a:off x="503808" y="179437"/>
            <a:ext cx="9070975" cy="560387"/>
          </a:xfrm>
        </p:spPr>
        <p:txBody>
          <a:bodyPr>
            <a:no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3600" b="1" dirty="0"/>
              <a:t>Example: Mapping to Courses (UBC)</a:t>
            </a:r>
          </a:p>
        </p:txBody>
      </p:sp>
      <p:sp>
        <p:nvSpPr>
          <p:cNvPr id="2" name="TextBox 1"/>
          <p:cNvSpPr txBox="1"/>
          <p:nvPr/>
        </p:nvSpPr>
        <p:spPr>
          <a:xfrm>
            <a:off x="431800" y="1115541"/>
            <a:ext cx="1543061" cy="1221257"/>
          </a:xfrm>
          <a:prstGeom prst="rect">
            <a:avLst/>
          </a:prstGeom>
          <a:noFill/>
          <a:ln>
            <a:solidFill>
              <a:schemeClr val="tx1"/>
            </a:solidFill>
          </a:ln>
        </p:spPr>
        <p:txBody>
          <a:bodyPr wrap="none" rtlCol="0">
            <a:spAutoFit/>
          </a:bodyPr>
          <a:lstStyle/>
          <a:p>
            <a:r>
              <a:rPr lang="en-US" sz="2400" b="1" dirty="0" smtClean="0"/>
              <a:t>I</a:t>
            </a:r>
            <a:r>
              <a:rPr lang="en-US" sz="2400" dirty="0" smtClean="0"/>
              <a:t>ntroduce</a:t>
            </a:r>
          </a:p>
          <a:p>
            <a:r>
              <a:rPr lang="en-US" sz="2400" b="1" dirty="0" smtClean="0"/>
              <a:t>E</a:t>
            </a:r>
            <a:r>
              <a:rPr lang="en-US" sz="2400" dirty="0" smtClean="0"/>
              <a:t>mphasize</a:t>
            </a:r>
          </a:p>
          <a:p>
            <a:r>
              <a:rPr lang="en-US" sz="2400" b="1" dirty="0" smtClean="0"/>
              <a:t>Ut</a:t>
            </a:r>
            <a:r>
              <a:rPr lang="en-US" sz="2400" dirty="0" smtClean="0"/>
              <a:t>ilize</a:t>
            </a:r>
            <a:endParaRPr lang="en-US" sz="2400" dirty="0"/>
          </a:p>
        </p:txBody>
      </p:sp>
    </p:spTree>
    <p:extLst>
      <p:ext uri="{BB962C8B-B14F-4D97-AF65-F5344CB8AC3E}">
        <p14:creationId xmlns:p14="http://schemas.microsoft.com/office/powerpoint/2010/main" val="17220538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Useful pieces of information:</a:t>
            </a:r>
            <a:endParaRPr lang="en-US" dirty="0"/>
          </a:p>
        </p:txBody>
      </p:sp>
      <p:sp>
        <p:nvSpPr>
          <p:cNvPr id="5" name="Content Placeholder 4"/>
          <p:cNvSpPr>
            <a:spLocks noGrp="1"/>
          </p:cNvSpPr>
          <p:nvPr>
            <p:ph idx="1"/>
          </p:nvPr>
        </p:nvSpPr>
        <p:spPr/>
        <p:txBody>
          <a:bodyPr>
            <a:normAutofit fontScale="92500" lnSpcReduction="10000"/>
          </a:bodyPr>
          <a:lstStyle/>
          <a:p>
            <a:r>
              <a:rPr lang="en-US" dirty="0"/>
              <a:t>What methods of instruction do you use in your course? (</a:t>
            </a:r>
            <a:r>
              <a:rPr lang="en-US" b="1" dirty="0"/>
              <a:t>What</a:t>
            </a:r>
            <a:r>
              <a:rPr lang="en-US" dirty="0"/>
              <a:t>)</a:t>
            </a:r>
          </a:p>
          <a:p>
            <a:r>
              <a:rPr lang="en-US" dirty="0"/>
              <a:t>What methods of assessment are used in your course? (</a:t>
            </a:r>
            <a:r>
              <a:rPr lang="en-US" b="1" dirty="0"/>
              <a:t>How</a:t>
            </a:r>
            <a:r>
              <a:rPr lang="en-US" dirty="0"/>
              <a:t>)</a:t>
            </a:r>
          </a:p>
          <a:p>
            <a:r>
              <a:rPr lang="en-US" dirty="0"/>
              <a:t>Which program-level learning outcomes are developed in your course? (</a:t>
            </a:r>
            <a:r>
              <a:rPr lang="en-US" b="1" dirty="0"/>
              <a:t>What</a:t>
            </a:r>
            <a:r>
              <a:rPr lang="en-US" dirty="0"/>
              <a:t>)</a:t>
            </a:r>
          </a:p>
          <a:p>
            <a:r>
              <a:rPr lang="en-US" dirty="0"/>
              <a:t>What level of complexity/depth is expected for each of the learning outcomes? (</a:t>
            </a:r>
            <a:r>
              <a:rPr lang="en-US" b="1" dirty="0"/>
              <a:t>Level</a:t>
            </a:r>
            <a:r>
              <a:rPr lang="en-US" dirty="0"/>
              <a:t>)</a:t>
            </a:r>
          </a:p>
          <a:p>
            <a:r>
              <a:rPr lang="en-US" dirty="0"/>
              <a:t>Please specify how each of the learning outcomes are taught and assessed in your course. (</a:t>
            </a:r>
            <a:r>
              <a:rPr lang="en-US" b="1" dirty="0"/>
              <a:t>How</a:t>
            </a:r>
            <a:r>
              <a:rPr lang="en-US" dirty="0"/>
              <a:t>)</a:t>
            </a:r>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34</a:t>
            </a:fld>
            <a:endParaRPr lang="en-US"/>
          </a:p>
        </p:txBody>
      </p:sp>
    </p:spTree>
    <p:extLst>
      <p:ext uri="{BB962C8B-B14F-4D97-AF65-F5344CB8AC3E}">
        <p14:creationId xmlns:p14="http://schemas.microsoft.com/office/powerpoint/2010/main" val="3756017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1075004"/>
          </a:xfrm>
          <a:prstGeom prst="rect">
            <a:avLst/>
          </a:prstGeom>
          <a:noFill/>
        </p:spPr>
        <p:txBody>
          <a:bodyPr wrap="square" lIns="100803" tIns="50402" rIns="100803" bIns="50402" rtlCol="0">
            <a:spAutoFit/>
          </a:bodyPr>
          <a:lstStyle/>
          <a:p>
            <a:r>
              <a:rPr lang="en-CA" sz="3100" b="1" dirty="0" smtClean="0"/>
              <a:t>Planning &amp; Collecting </a:t>
            </a:r>
            <a:r>
              <a:rPr lang="en-CA" sz="3100" b="1" dirty="0"/>
              <a:t>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675599" y="529272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6444412" y="4427909"/>
            <a:ext cx="3650153" cy="2430309"/>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20" name="Rectangle 19"/>
          <p:cNvSpPr/>
          <p:nvPr/>
        </p:nvSpPr>
        <p:spPr>
          <a:xfrm>
            <a:off x="-34305" y="6846235"/>
            <a:ext cx="10114930"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3: Collecting data</a:t>
            </a:r>
            <a:endParaRPr lang="en-CA" sz="3100" b="1" dirty="0">
              <a:solidFill>
                <a:schemeClr val="accent2"/>
              </a:solidFill>
            </a:endParaRPr>
          </a:p>
        </p:txBody>
      </p:sp>
      <p:sp>
        <p:nvSpPr>
          <p:cNvPr id="22" name="TextBox 21"/>
          <p:cNvSpPr txBox="1"/>
          <p:nvPr/>
        </p:nvSpPr>
        <p:spPr>
          <a:xfrm>
            <a:off x="7056536" y="4482255"/>
            <a:ext cx="2090774" cy="592983"/>
          </a:xfrm>
          <a:prstGeom prst="rect">
            <a:avLst/>
          </a:prstGeom>
          <a:noFill/>
        </p:spPr>
        <p:txBody>
          <a:bodyPr wrap="none" rtlCol="0">
            <a:spAutoFit/>
          </a:bodyPr>
          <a:lstStyle/>
          <a:p>
            <a:r>
              <a:rPr lang="en-US" sz="3200" b="1" i="1" dirty="0" smtClean="0"/>
              <a:t>(Session 3)</a:t>
            </a:r>
            <a:endParaRPr lang="en-US" sz="3200" b="1" i="1" dirty="0"/>
          </a:p>
        </p:txBody>
      </p:sp>
    </p:spTree>
    <p:extLst>
      <p:ext uri="{BB962C8B-B14F-4D97-AF65-F5344CB8AC3E}">
        <p14:creationId xmlns:p14="http://schemas.microsoft.com/office/powerpoint/2010/main" val="3740632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CEAB Reporting Requirement – Assessment tools</a:t>
            </a:r>
            <a:endParaRPr lang="en-US" b="1" dirty="0"/>
          </a:p>
        </p:txBody>
      </p:sp>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36</a:t>
            </a:fld>
            <a:endParaRPr lang="en-US"/>
          </a:p>
        </p:txBody>
      </p:sp>
      <p:pic>
        <p:nvPicPr>
          <p:cNvPr id="6" name="Picture 5"/>
          <p:cNvPicPr>
            <a:picLocks noChangeAspect="1"/>
          </p:cNvPicPr>
          <p:nvPr/>
        </p:nvPicPr>
        <p:blipFill>
          <a:blip r:embed="rId2"/>
          <a:stretch>
            <a:fillRect/>
          </a:stretch>
        </p:blipFill>
        <p:spPr>
          <a:xfrm>
            <a:off x="0" y="2823301"/>
            <a:ext cx="10080625" cy="4736374"/>
          </a:xfrm>
          <a:prstGeom prst="rect">
            <a:avLst/>
          </a:prstGeom>
        </p:spPr>
      </p:pic>
    </p:spTree>
    <p:extLst>
      <p:ext uri="{BB962C8B-B14F-4D97-AF65-F5344CB8AC3E}">
        <p14:creationId xmlns:p14="http://schemas.microsoft.com/office/powerpoint/2010/main" val="2952943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a:xfrm>
            <a:off x="468315" y="445047"/>
            <a:ext cx="9070975" cy="598487"/>
          </a:xfrm>
        </p:spPr>
        <p:txBody>
          <a:bodyPr>
            <a:normAutofit fontScale="90000"/>
          </a:bodyPr>
          <a:lstStyle/>
          <a:p>
            <a:pP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Assessment Tools</a:t>
            </a:r>
          </a:p>
        </p:txBody>
      </p:sp>
      <p:sp>
        <p:nvSpPr>
          <p:cNvPr id="52228" name="Rectangle 3"/>
          <p:cNvSpPr>
            <a:spLocks noGrp="1" noChangeArrowheads="1"/>
          </p:cNvSpPr>
          <p:nvPr>
            <p:ph idx="1"/>
          </p:nvPr>
        </p:nvSpPr>
        <p:spPr>
          <a:xfrm>
            <a:off x="539750" y="2339975"/>
            <a:ext cx="9070975" cy="4679950"/>
          </a:xfrm>
        </p:spPr>
        <p:txBody>
          <a:bodyPr>
            <a:normAutofit/>
          </a:bodyPr>
          <a:lstStyle/>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Direct measures</a:t>
            </a:r>
            <a:r>
              <a:rPr lang="en-US" dirty="0" smtClean="0"/>
              <a:t> – directly observable or measurable assessments of student learning</a:t>
            </a:r>
          </a:p>
          <a:p>
            <a:pPr marL="863422"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E.g. Student exams, reports, oral examinations, portfolios, concept inventories etc.</a:t>
            </a:r>
          </a:p>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Indirect measures</a:t>
            </a:r>
            <a:r>
              <a:rPr lang="en-US" dirty="0" smtClean="0"/>
              <a:t> – opinion or self-reports of student learning or educational experiences</a:t>
            </a:r>
          </a:p>
          <a:p>
            <a:pPr marL="863422"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E.g. grades, surveys, focus group data, graduation rates, reputation, etc.</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37</a:t>
            </a:fld>
            <a:endParaRPr lang="en-US"/>
          </a:p>
        </p:txBody>
      </p:sp>
      <p:sp>
        <p:nvSpPr>
          <p:cNvPr id="52227" name="AutoShape 2"/>
          <p:cNvSpPr>
            <a:spLocks noChangeArrowheads="1"/>
          </p:cNvSpPr>
          <p:nvPr/>
        </p:nvSpPr>
        <p:spPr bwMode="auto">
          <a:xfrm>
            <a:off x="1223888" y="1223541"/>
            <a:ext cx="7740650" cy="900112"/>
          </a:xfrm>
          <a:prstGeom prst="roundRect">
            <a:avLst>
              <a:gd name="adj" fmla="val 16667"/>
            </a:avLst>
          </a:prstGeom>
          <a:ln>
            <a:headEnd/>
            <a:tailEnd/>
          </a:ln>
        </p:spPr>
        <p:style>
          <a:lnRef idx="3">
            <a:schemeClr val="lt1"/>
          </a:lnRef>
          <a:fillRef idx="1">
            <a:schemeClr val="accent3"/>
          </a:fillRef>
          <a:effectRef idx="1">
            <a:schemeClr val="accent3"/>
          </a:effectRef>
          <a:fontRef idx="minor">
            <a:schemeClr val="lt1"/>
          </a:fontRef>
        </p:style>
        <p:txBody>
          <a:bodyPr wrap="none" lIns="89982" tIns="44991" rIns="89982" bIns="44991" anchor="ctr"/>
          <a:lstStyle/>
          <a:p>
            <a:pPr algn="ctr">
              <a:tabLst>
                <a:tab pos="723750" algn="l"/>
                <a:tab pos="1447498" algn="l"/>
                <a:tab pos="2171250" algn="l"/>
                <a:tab pos="2895000" algn="l"/>
                <a:tab pos="3618748" algn="l"/>
                <a:tab pos="4342500" algn="l"/>
                <a:tab pos="5066250" algn="l"/>
                <a:tab pos="5789999" algn="l"/>
                <a:tab pos="6513749" algn="l"/>
                <a:tab pos="7237500" algn="l"/>
              </a:tabLst>
            </a:pPr>
            <a:r>
              <a:rPr lang="en-US" sz="2400" dirty="0">
                <a:solidFill>
                  <a:srgbClr val="000000"/>
                </a:solidFill>
              </a:rPr>
              <a:t>How to measure learning against specific expectations?</a:t>
            </a:r>
          </a:p>
        </p:txBody>
      </p:sp>
    </p:spTree>
    <p:extLst>
      <p:ext uri="{BB962C8B-B14F-4D97-AF65-F5344CB8AC3E}">
        <p14:creationId xmlns:p14="http://schemas.microsoft.com/office/powerpoint/2010/main" val="105401332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22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2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26954"/>
            <a:ext cx="9144793" cy="872563"/>
          </a:xfrm>
        </p:spPr>
        <p:txBody>
          <a:bodyPr>
            <a:normAutofit/>
          </a:bodyPr>
          <a:lstStyle/>
          <a:p>
            <a:r>
              <a:rPr lang="en-US" sz="4000" b="1" dirty="0" smtClean="0"/>
              <a:t>Programmatic assessment approaches</a:t>
            </a:r>
            <a:endParaRPr lang="en-US" sz="40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38</a:t>
            </a:fld>
            <a:endParaRPr lang="en-US"/>
          </a:p>
        </p:txBody>
      </p:sp>
      <p:sp>
        <p:nvSpPr>
          <p:cNvPr id="5" name="Rectangle 4"/>
          <p:cNvSpPr/>
          <p:nvPr/>
        </p:nvSpPr>
        <p:spPr>
          <a:xfrm>
            <a:off x="2376016" y="2842543"/>
            <a:ext cx="7200800" cy="4177654"/>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60603" y="2947049"/>
            <a:ext cx="1334821" cy="530402"/>
          </a:xfrm>
          <a:prstGeom prst="rect">
            <a:avLst/>
          </a:prstGeom>
          <a:noFill/>
        </p:spPr>
        <p:txBody>
          <a:bodyPr wrap="none" rtlCol="0">
            <a:spAutoFit/>
          </a:bodyPr>
          <a:lstStyle/>
          <a:p>
            <a:r>
              <a:rPr lang="en-US" sz="2800" dirty="0" smtClean="0"/>
              <a:t>Student</a:t>
            </a:r>
          </a:p>
        </p:txBody>
      </p:sp>
      <p:sp>
        <p:nvSpPr>
          <p:cNvPr id="7" name="TextBox 6"/>
          <p:cNvSpPr txBox="1"/>
          <p:nvPr/>
        </p:nvSpPr>
        <p:spPr>
          <a:xfrm>
            <a:off x="860603" y="4538402"/>
            <a:ext cx="1659429" cy="530402"/>
          </a:xfrm>
          <a:prstGeom prst="rect">
            <a:avLst/>
          </a:prstGeom>
          <a:noFill/>
        </p:spPr>
        <p:txBody>
          <a:bodyPr wrap="none" rtlCol="0">
            <a:spAutoFit/>
          </a:bodyPr>
          <a:lstStyle/>
          <a:p>
            <a:r>
              <a:rPr lang="en-US" sz="2800" dirty="0" smtClean="0"/>
              <a:t>Instructor</a:t>
            </a:r>
            <a:endParaRPr lang="en-US" sz="3200" dirty="0" smtClean="0"/>
          </a:p>
        </p:txBody>
      </p:sp>
      <p:cxnSp>
        <p:nvCxnSpPr>
          <p:cNvPr id="9" name="Straight Arrow Connector 8"/>
          <p:cNvCxnSpPr/>
          <p:nvPr/>
        </p:nvCxnSpPr>
        <p:spPr>
          <a:xfrm>
            <a:off x="575816" y="2726913"/>
            <a:ext cx="0" cy="407726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64048" y="2313331"/>
            <a:ext cx="1338853" cy="530402"/>
          </a:xfrm>
          <a:prstGeom prst="rect">
            <a:avLst/>
          </a:prstGeom>
          <a:noFill/>
        </p:spPr>
        <p:txBody>
          <a:bodyPr wrap="none" rtlCol="0">
            <a:spAutoFit/>
          </a:bodyPr>
          <a:lstStyle/>
          <a:p>
            <a:r>
              <a:rPr lang="en-US" sz="2800" dirty="0"/>
              <a:t>C</a:t>
            </a:r>
            <a:r>
              <a:rPr lang="en-US" sz="2800" dirty="0" smtClean="0"/>
              <a:t>ourses</a:t>
            </a:r>
            <a:endParaRPr lang="en-US" sz="2800" dirty="0"/>
          </a:p>
        </p:txBody>
      </p:sp>
      <p:sp>
        <p:nvSpPr>
          <p:cNvPr id="11" name="TextBox 10"/>
          <p:cNvSpPr txBox="1"/>
          <p:nvPr/>
        </p:nvSpPr>
        <p:spPr>
          <a:xfrm>
            <a:off x="5097440" y="2313331"/>
            <a:ext cx="1437738" cy="530402"/>
          </a:xfrm>
          <a:prstGeom prst="rect">
            <a:avLst/>
          </a:prstGeom>
          <a:noFill/>
        </p:spPr>
        <p:txBody>
          <a:bodyPr wrap="none" rtlCol="0">
            <a:spAutoFit/>
          </a:bodyPr>
          <a:lstStyle/>
          <a:p>
            <a:r>
              <a:rPr lang="en-US" sz="2800" dirty="0" smtClean="0"/>
              <a:t>Program</a:t>
            </a:r>
            <a:endParaRPr lang="en-US" sz="2800" dirty="0"/>
          </a:p>
        </p:txBody>
      </p:sp>
      <p:sp>
        <p:nvSpPr>
          <p:cNvPr id="12" name="TextBox 11"/>
          <p:cNvSpPr txBox="1"/>
          <p:nvPr/>
        </p:nvSpPr>
        <p:spPr>
          <a:xfrm>
            <a:off x="7170691" y="2313331"/>
            <a:ext cx="2750773" cy="530402"/>
          </a:xfrm>
          <a:prstGeom prst="rect">
            <a:avLst/>
          </a:prstGeom>
          <a:noFill/>
        </p:spPr>
        <p:txBody>
          <a:bodyPr wrap="none" rtlCol="0">
            <a:spAutoFit/>
          </a:bodyPr>
          <a:lstStyle/>
          <a:p>
            <a:r>
              <a:rPr lang="en-US" sz="2800" dirty="0" smtClean="0"/>
              <a:t>Inter-institutional</a:t>
            </a:r>
            <a:endParaRPr lang="en-US" sz="2800" dirty="0"/>
          </a:p>
        </p:txBody>
      </p:sp>
      <p:sp>
        <p:nvSpPr>
          <p:cNvPr id="13" name="TextBox 12"/>
          <p:cNvSpPr txBox="1"/>
          <p:nvPr/>
        </p:nvSpPr>
        <p:spPr>
          <a:xfrm>
            <a:off x="5256336" y="3131765"/>
            <a:ext cx="1728192" cy="467820"/>
          </a:xfrm>
          <a:prstGeom prst="rect">
            <a:avLst/>
          </a:prstGeom>
          <a:noFill/>
        </p:spPr>
        <p:txBody>
          <a:bodyPr wrap="square" rtlCol="0">
            <a:spAutoFit/>
          </a:bodyPr>
          <a:lstStyle/>
          <a:p>
            <a:r>
              <a:rPr lang="en-US" sz="2400" b="1" dirty="0" err="1" smtClean="0">
                <a:solidFill>
                  <a:schemeClr val="accent5">
                    <a:lumMod val="75000"/>
                  </a:schemeClr>
                </a:solidFill>
              </a:rPr>
              <a:t>ePortfolios</a:t>
            </a:r>
            <a:endParaRPr lang="en-US" sz="2400" b="1" dirty="0">
              <a:solidFill>
                <a:schemeClr val="accent5">
                  <a:lumMod val="75000"/>
                </a:schemeClr>
              </a:solidFill>
            </a:endParaRPr>
          </a:p>
        </p:txBody>
      </p:sp>
      <p:sp>
        <p:nvSpPr>
          <p:cNvPr id="14" name="TextBox 13"/>
          <p:cNvSpPr txBox="1"/>
          <p:nvPr/>
        </p:nvSpPr>
        <p:spPr>
          <a:xfrm>
            <a:off x="2448024" y="4303450"/>
            <a:ext cx="2016224" cy="844539"/>
          </a:xfrm>
          <a:prstGeom prst="rect">
            <a:avLst/>
          </a:prstGeom>
          <a:noFill/>
        </p:spPr>
        <p:txBody>
          <a:bodyPr wrap="square" rtlCol="0">
            <a:spAutoFit/>
          </a:bodyPr>
          <a:lstStyle/>
          <a:p>
            <a:r>
              <a:rPr lang="en-US" sz="2400" b="1" dirty="0" smtClean="0">
                <a:solidFill>
                  <a:schemeClr val="accent5">
                    <a:lumMod val="75000"/>
                  </a:schemeClr>
                </a:solidFill>
              </a:rPr>
              <a:t>Embedded </a:t>
            </a:r>
          </a:p>
          <a:p>
            <a:r>
              <a:rPr lang="en-US" sz="2400" b="1" dirty="0" smtClean="0">
                <a:solidFill>
                  <a:schemeClr val="accent5">
                    <a:lumMod val="75000"/>
                  </a:schemeClr>
                </a:solidFill>
              </a:rPr>
              <a:t>in-course</a:t>
            </a:r>
            <a:endParaRPr lang="en-US" sz="2400" b="1" dirty="0">
              <a:solidFill>
                <a:schemeClr val="accent5">
                  <a:lumMod val="75000"/>
                </a:schemeClr>
              </a:solidFill>
            </a:endParaRPr>
          </a:p>
        </p:txBody>
      </p:sp>
      <p:sp>
        <p:nvSpPr>
          <p:cNvPr id="15" name="TextBox 14"/>
          <p:cNvSpPr txBox="1"/>
          <p:nvPr/>
        </p:nvSpPr>
        <p:spPr>
          <a:xfrm>
            <a:off x="7128544" y="5364013"/>
            <a:ext cx="2664296" cy="844539"/>
          </a:xfrm>
          <a:prstGeom prst="rect">
            <a:avLst/>
          </a:prstGeom>
          <a:noFill/>
        </p:spPr>
        <p:txBody>
          <a:bodyPr wrap="square" rtlCol="0">
            <a:spAutoFit/>
          </a:bodyPr>
          <a:lstStyle/>
          <a:p>
            <a:r>
              <a:rPr lang="en-US" sz="2400" b="1" dirty="0" smtClean="0">
                <a:solidFill>
                  <a:schemeClr val="accent5">
                    <a:lumMod val="75000"/>
                  </a:schemeClr>
                </a:solidFill>
              </a:rPr>
              <a:t>Standardized tests</a:t>
            </a:r>
          </a:p>
          <a:p>
            <a:r>
              <a:rPr lang="en-US" sz="2400" b="1" dirty="0" smtClean="0">
                <a:solidFill>
                  <a:schemeClr val="accent5">
                    <a:lumMod val="75000"/>
                  </a:schemeClr>
                </a:solidFill>
              </a:rPr>
              <a:t>(FE Exam, CLA+)</a:t>
            </a:r>
            <a:endParaRPr lang="en-US" sz="2400" b="1" dirty="0">
              <a:solidFill>
                <a:schemeClr val="accent5">
                  <a:lumMod val="75000"/>
                </a:schemeClr>
              </a:solidFill>
            </a:endParaRPr>
          </a:p>
        </p:txBody>
      </p:sp>
      <p:sp>
        <p:nvSpPr>
          <p:cNvPr id="16" name="TextBox 15"/>
          <p:cNvSpPr txBox="1"/>
          <p:nvPr/>
        </p:nvSpPr>
        <p:spPr>
          <a:xfrm>
            <a:off x="860603" y="6129755"/>
            <a:ext cx="1437738" cy="530402"/>
          </a:xfrm>
          <a:prstGeom prst="rect">
            <a:avLst/>
          </a:prstGeom>
          <a:noFill/>
        </p:spPr>
        <p:txBody>
          <a:bodyPr wrap="none" rtlCol="0">
            <a:spAutoFit/>
          </a:bodyPr>
          <a:lstStyle/>
          <a:p>
            <a:r>
              <a:rPr lang="en-US" sz="2800" dirty="0" smtClean="0"/>
              <a:t>Program</a:t>
            </a:r>
            <a:endParaRPr lang="en-US" sz="3200" dirty="0" smtClean="0"/>
          </a:p>
        </p:txBody>
      </p:sp>
      <p:cxnSp>
        <p:nvCxnSpPr>
          <p:cNvPr id="19" name="Straight Arrow Connector 18"/>
          <p:cNvCxnSpPr/>
          <p:nvPr/>
        </p:nvCxnSpPr>
        <p:spPr>
          <a:xfrm flipH="1">
            <a:off x="2520032" y="2267669"/>
            <a:ext cx="6913313"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968304" y="5436021"/>
            <a:ext cx="2664296" cy="844539"/>
          </a:xfrm>
          <a:prstGeom prst="rect">
            <a:avLst/>
          </a:prstGeom>
          <a:noFill/>
        </p:spPr>
        <p:txBody>
          <a:bodyPr wrap="square" rtlCol="0">
            <a:spAutoFit/>
          </a:bodyPr>
          <a:lstStyle/>
          <a:p>
            <a:r>
              <a:rPr lang="en-US" sz="2400" b="1" dirty="0" smtClean="0">
                <a:solidFill>
                  <a:schemeClr val="accent5">
                    <a:lumMod val="75000"/>
                  </a:schemeClr>
                </a:solidFill>
              </a:rPr>
              <a:t>Meta rubrics </a:t>
            </a:r>
          </a:p>
          <a:p>
            <a:r>
              <a:rPr lang="en-US" sz="2400" b="1" dirty="0" smtClean="0">
                <a:solidFill>
                  <a:schemeClr val="accent5">
                    <a:lumMod val="75000"/>
                  </a:schemeClr>
                </a:solidFill>
              </a:rPr>
              <a:t>(e.g. VALUE)</a:t>
            </a:r>
          </a:p>
        </p:txBody>
      </p:sp>
      <p:sp>
        <p:nvSpPr>
          <p:cNvPr id="25" name="TextBox 24"/>
          <p:cNvSpPr txBox="1"/>
          <p:nvPr/>
        </p:nvSpPr>
        <p:spPr>
          <a:xfrm>
            <a:off x="935856" y="1079769"/>
            <a:ext cx="1728192" cy="467820"/>
          </a:xfrm>
          <a:prstGeom prst="rect">
            <a:avLst/>
          </a:prstGeom>
          <a:noFill/>
        </p:spPr>
        <p:txBody>
          <a:bodyPr wrap="square" rtlCol="0">
            <a:spAutoFit/>
          </a:bodyPr>
          <a:lstStyle/>
          <a:p>
            <a:r>
              <a:rPr lang="en-US" sz="2400" b="1" dirty="0" smtClean="0">
                <a:solidFill>
                  <a:schemeClr val="accent5">
                    <a:lumMod val="75000"/>
                  </a:schemeClr>
                </a:solidFill>
              </a:rPr>
              <a:t>Direct</a:t>
            </a:r>
            <a:endParaRPr lang="en-US" sz="2400" b="1" dirty="0">
              <a:solidFill>
                <a:schemeClr val="accent5">
                  <a:lumMod val="75000"/>
                </a:schemeClr>
              </a:solidFill>
            </a:endParaRPr>
          </a:p>
        </p:txBody>
      </p:sp>
      <p:sp>
        <p:nvSpPr>
          <p:cNvPr id="26" name="TextBox 25"/>
          <p:cNvSpPr txBox="1"/>
          <p:nvPr/>
        </p:nvSpPr>
        <p:spPr>
          <a:xfrm>
            <a:off x="935856" y="1511817"/>
            <a:ext cx="1728192" cy="467820"/>
          </a:xfrm>
          <a:prstGeom prst="rect">
            <a:avLst/>
          </a:prstGeom>
          <a:noFill/>
        </p:spPr>
        <p:txBody>
          <a:bodyPr wrap="square" rtlCol="0">
            <a:spAutoFit/>
          </a:bodyPr>
          <a:lstStyle/>
          <a:p>
            <a:r>
              <a:rPr lang="en-US" sz="2400" b="1" dirty="0" smtClean="0">
                <a:solidFill>
                  <a:schemeClr val="accent2">
                    <a:lumMod val="75000"/>
                  </a:schemeClr>
                </a:solidFill>
              </a:rPr>
              <a:t>Indirect</a:t>
            </a:r>
            <a:endParaRPr lang="en-US" sz="2400" b="1" dirty="0">
              <a:solidFill>
                <a:schemeClr val="accent2">
                  <a:lumMod val="75000"/>
                </a:schemeClr>
              </a:solidFill>
            </a:endParaRPr>
          </a:p>
        </p:txBody>
      </p:sp>
      <p:sp>
        <p:nvSpPr>
          <p:cNvPr id="27" name="TextBox 26"/>
          <p:cNvSpPr txBox="1"/>
          <p:nvPr/>
        </p:nvSpPr>
        <p:spPr>
          <a:xfrm>
            <a:off x="4968304" y="6156101"/>
            <a:ext cx="3240360" cy="844539"/>
          </a:xfrm>
          <a:prstGeom prst="rect">
            <a:avLst/>
          </a:prstGeom>
          <a:noFill/>
        </p:spPr>
        <p:txBody>
          <a:bodyPr wrap="square" rtlCol="0">
            <a:spAutoFit/>
          </a:bodyPr>
          <a:lstStyle/>
          <a:p>
            <a:r>
              <a:rPr lang="en-US" sz="2400" b="1" dirty="0" smtClean="0">
                <a:solidFill>
                  <a:schemeClr val="accent2">
                    <a:lumMod val="75000"/>
                  </a:schemeClr>
                </a:solidFill>
              </a:rPr>
              <a:t>Local surveys/</a:t>
            </a:r>
            <a:endParaRPr lang="en-US" sz="2400" b="1" dirty="0">
              <a:solidFill>
                <a:schemeClr val="accent2">
                  <a:lumMod val="75000"/>
                </a:schemeClr>
              </a:solidFill>
            </a:endParaRPr>
          </a:p>
          <a:p>
            <a:r>
              <a:rPr lang="en-US" sz="2400" b="1" dirty="0" smtClean="0">
                <a:solidFill>
                  <a:schemeClr val="accent2">
                    <a:lumMod val="75000"/>
                  </a:schemeClr>
                </a:solidFill>
              </a:rPr>
              <a:t>focus groups</a:t>
            </a:r>
            <a:endParaRPr lang="en-US" sz="2400" b="1" dirty="0">
              <a:solidFill>
                <a:schemeClr val="accent2">
                  <a:lumMod val="75000"/>
                </a:schemeClr>
              </a:solidFill>
            </a:endParaRPr>
          </a:p>
        </p:txBody>
      </p:sp>
      <p:sp>
        <p:nvSpPr>
          <p:cNvPr id="29" name="TextBox 28"/>
          <p:cNvSpPr txBox="1"/>
          <p:nvPr/>
        </p:nvSpPr>
        <p:spPr>
          <a:xfrm>
            <a:off x="7128544" y="6156101"/>
            <a:ext cx="3240360" cy="844539"/>
          </a:xfrm>
          <a:prstGeom prst="rect">
            <a:avLst/>
          </a:prstGeom>
          <a:noFill/>
        </p:spPr>
        <p:txBody>
          <a:bodyPr wrap="square" rtlCol="0">
            <a:spAutoFit/>
          </a:bodyPr>
          <a:lstStyle/>
          <a:p>
            <a:r>
              <a:rPr lang="en-US" sz="2400" b="1" dirty="0" smtClean="0">
                <a:solidFill>
                  <a:schemeClr val="accent2">
                    <a:lumMod val="75000"/>
                  </a:schemeClr>
                </a:solidFill>
              </a:rPr>
              <a:t>National surveys </a:t>
            </a:r>
          </a:p>
          <a:p>
            <a:r>
              <a:rPr lang="en-US" sz="2400" b="1" dirty="0" smtClean="0">
                <a:solidFill>
                  <a:schemeClr val="accent2">
                    <a:lumMod val="75000"/>
                  </a:schemeClr>
                </a:solidFill>
              </a:rPr>
              <a:t>(e.g. NSSE)</a:t>
            </a:r>
            <a:endParaRPr lang="en-US" sz="2400" b="1" dirty="0">
              <a:solidFill>
                <a:schemeClr val="accent2">
                  <a:lumMod val="75000"/>
                </a:schemeClr>
              </a:solidFill>
            </a:endParaRPr>
          </a:p>
        </p:txBody>
      </p:sp>
      <p:sp>
        <p:nvSpPr>
          <p:cNvPr id="30" name="TextBox 29"/>
          <p:cNvSpPr txBox="1"/>
          <p:nvPr/>
        </p:nvSpPr>
        <p:spPr>
          <a:xfrm>
            <a:off x="4968304" y="5075981"/>
            <a:ext cx="2664296" cy="467820"/>
          </a:xfrm>
          <a:prstGeom prst="rect">
            <a:avLst/>
          </a:prstGeom>
          <a:noFill/>
        </p:spPr>
        <p:txBody>
          <a:bodyPr wrap="square" rtlCol="0">
            <a:spAutoFit/>
          </a:bodyPr>
          <a:lstStyle/>
          <a:p>
            <a:r>
              <a:rPr lang="en-US" sz="2400" b="1" dirty="0" smtClean="0">
                <a:solidFill>
                  <a:schemeClr val="accent5">
                    <a:lumMod val="75000"/>
                  </a:schemeClr>
                </a:solidFill>
              </a:rPr>
              <a:t>Program tests </a:t>
            </a:r>
          </a:p>
        </p:txBody>
      </p:sp>
      <p:sp>
        <p:nvSpPr>
          <p:cNvPr id="31" name="TextBox 30"/>
          <p:cNvSpPr txBox="1"/>
          <p:nvPr/>
        </p:nvSpPr>
        <p:spPr>
          <a:xfrm rot="16200000">
            <a:off x="-867777" y="4386597"/>
            <a:ext cx="2369960" cy="592983"/>
          </a:xfrm>
          <a:prstGeom prst="rect">
            <a:avLst/>
          </a:prstGeom>
          <a:noFill/>
        </p:spPr>
        <p:txBody>
          <a:bodyPr wrap="none" rtlCol="0">
            <a:spAutoFit/>
          </a:bodyPr>
          <a:lstStyle/>
          <a:p>
            <a:r>
              <a:rPr lang="en-US" sz="3200" b="1" dirty="0" smtClean="0"/>
              <a:t>Direction by:</a:t>
            </a:r>
          </a:p>
        </p:txBody>
      </p:sp>
      <p:sp>
        <p:nvSpPr>
          <p:cNvPr id="32" name="TextBox 31"/>
          <p:cNvSpPr txBox="1"/>
          <p:nvPr/>
        </p:nvSpPr>
        <p:spPr>
          <a:xfrm>
            <a:off x="5040313" y="1602678"/>
            <a:ext cx="1635584" cy="592983"/>
          </a:xfrm>
          <a:prstGeom prst="rect">
            <a:avLst/>
          </a:prstGeom>
          <a:noFill/>
        </p:spPr>
        <p:txBody>
          <a:bodyPr wrap="none" rtlCol="0">
            <a:spAutoFit/>
          </a:bodyPr>
          <a:lstStyle/>
          <a:p>
            <a:r>
              <a:rPr lang="en-US" sz="3200" b="1" dirty="0" smtClean="0"/>
              <a:t>Context:</a:t>
            </a:r>
          </a:p>
        </p:txBody>
      </p:sp>
    </p:spTree>
    <p:extLst>
      <p:ext uri="{BB962C8B-B14F-4D97-AF65-F5344CB8AC3E}">
        <p14:creationId xmlns:p14="http://schemas.microsoft.com/office/powerpoint/2010/main" val="3775603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9" y="23978"/>
            <a:ext cx="9072563" cy="803531"/>
          </a:xfrm>
        </p:spPr>
        <p:txBody>
          <a:bodyPr>
            <a:normAutofit fontScale="90000"/>
          </a:bodyPr>
          <a:lstStyle/>
          <a:p>
            <a:r>
              <a:rPr lang="en-US" b="1" dirty="0" smtClean="0"/>
              <a:t>Process tool: Assessment plan</a:t>
            </a:r>
            <a:endParaRPr lang="en-US" b="1" dirty="0"/>
          </a:p>
        </p:txBody>
      </p:sp>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39</a:t>
            </a:fld>
            <a:endParaRPr lang="en-US"/>
          </a:p>
        </p:txBody>
      </p:sp>
      <p:pic>
        <p:nvPicPr>
          <p:cNvPr id="5" name="Picture 4" descr="CPI Table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1108"/>
            <a:ext cx="9720832" cy="6872108"/>
          </a:xfrm>
          <a:prstGeom prst="rect">
            <a:avLst/>
          </a:prstGeom>
        </p:spPr>
      </p:pic>
    </p:spTree>
    <p:extLst>
      <p:ext uri="{BB962C8B-B14F-4D97-AF65-F5344CB8AC3E}">
        <p14:creationId xmlns:p14="http://schemas.microsoft.com/office/powerpoint/2010/main" val="39956218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a:xfrm>
            <a:off x="575928" y="24615"/>
            <a:ext cx="8928769" cy="956820"/>
          </a:xfrm>
        </p:spPr>
        <p:txBody>
          <a:bodyPr/>
          <a:lstStyle/>
          <a:p>
            <a:r>
              <a:rPr lang="en-US" dirty="0" smtClean="0"/>
              <a:t>Administrative issues</a:t>
            </a:r>
          </a:p>
        </p:txBody>
      </p:sp>
      <p:sp>
        <p:nvSpPr>
          <p:cNvPr id="9220" name="Slide Number Placeholder 4"/>
          <p:cNvSpPr>
            <a:spLocks noGrp="1"/>
          </p:cNvSpPr>
          <p:nvPr>
            <p:ph type="sldNum" sz="quarter" idx="12"/>
          </p:nvPr>
        </p:nvSpPr>
        <p:spPr>
          <a:noFill/>
        </p:spPr>
        <p:txBody>
          <a:bodyPr/>
          <a:lstStyle/>
          <a:p>
            <a:fld id="{3DE984DE-B83E-4A27-9493-5E1D4D13CFB2}" type="slidenum">
              <a:rPr lang="en-US" smtClean="0"/>
              <a:pPr/>
              <a:t>4</a:t>
            </a:fld>
            <a:endParaRPr lang="en-US" dirty="0" smtClean="0"/>
          </a:p>
        </p:txBody>
      </p:sp>
      <p:sp>
        <p:nvSpPr>
          <p:cNvPr id="9228" name="Text Box 11"/>
          <p:cNvSpPr txBox="1">
            <a:spLocks noChangeArrowheads="1"/>
          </p:cNvSpPr>
          <p:nvPr/>
        </p:nvSpPr>
        <p:spPr bwMode="auto">
          <a:xfrm>
            <a:off x="503238" y="1259557"/>
            <a:ext cx="8820150" cy="5688931"/>
          </a:xfrm>
          <a:prstGeom prst="rect">
            <a:avLst/>
          </a:prstGeom>
          <a:noFill/>
          <a:ln w="9525">
            <a:noFill/>
            <a:round/>
            <a:headEnd/>
            <a:tailEnd/>
          </a:ln>
        </p:spPr>
        <p:txBody>
          <a:bodyPr lIns="90000" tIns="45000" rIns="90000" bIns="45000"/>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solidFill>
                  <a:srgbClr val="000000"/>
                </a:solidFill>
              </a:rPr>
              <a:t>Slides and summary handout will be posted </a:t>
            </a:r>
            <a:r>
              <a:rPr lang="en-US" sz="2800" dirty="0" smtClean="0">
                <a:solidFill>
                  <a:srgbClr val="000000"/>
                </a:solidFill>
              </a:rPr>
              <a:t>to EGAD website </a:t>
            </a:r>
            <a:r>
              <a:rPr lang="en-US" sz="2800" b="1" dirty="0">
                <a:solidFill>
                  <a:srgbClr val="000000"/>
                </a:solidFill>
                <a:hlinkClick r:id="rId3"/>
              </a:rPr>
              <a:t>http:/</a:t>
            </a:r>
            <a:r>
              <a:rPr lang="en-US" sz="2800" b="1" dirty="0" smtClean="0">
                <a:solidFill>
                  <a:srgbClr val="000000"/>
                </a:solidFill>
                <a:hlinkClick r:id="rId3"/>
              </a:rPr>
              <a:t>/egad.engineering.queensu.ca</a:t>
            </a:r>
            <a:r>
              <a:rPr lang="en-US" sz="2800" b="1" dirty="0" smtClean="0">
                <a:solidFill>
                  <a:srgbClr val="000000"/>
                </a:solidFill>
              </a:rPr>
              <a:t>. Direct link to this material is:</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800" dirty="0" smtClean="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800" dirty="0" smtClean="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smtClean="0">
                <a:solidFill>
                  <a:srgbClr val="000000"/>
                </a:solidFill>
              </a:rPr>
              <a:t>Other support and resources will </a:t>
            </a:r>
            <a:r>
              <a:rPr lang="en-US" sz="2800" dirty="0">
                <a:solidFill>
                  <a:srgbClr val="000000"/>
                </a:solidFill>
              </a:rPr>
              <a:t>described at the </a:t>
            </a:r>
            <a:r>
              <a:rPr lang="en-US" sz="2800" dirty="0" smtClean="0">
                <a:solidFill>
                  <a:srgbClr val="000000"/>
                </a:solidFill>
              </a:rPr>
              <a:t>end.</a:t>
            </a:r>
            <a:endParaRPr lang="en-US" sz="2800" dirty="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800" dirty="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b="1" dirty="0" smtClean="0">
                <a:solidFill>
                  <a:srgbClr val="000000"/>
                </a:solidFill>
              </a:rPr>
              <a:t>NOTE</a:t>
            </a:r>
            <a:r>
              <a:rPr lang="en-US" sz="2800" dirty="0" smtClean="0">
                <a:solidFill>
                  <a:srgbClr val="000000"/>
                </a:solidFill>
              </a:rPr>
              <a:t>: </a:t>
            </a:r>
            <a:r>
              <a:rPr lang="en-US" sz="2800" dirty="0" smtClean="0">
                <a:solidFill>
                  <a:srgbClr val="000000"/>
                </a:solidFill>
              </a:rPr>
              <a:t>These two days will be </a:t>
            </a:r>
            <a:r>
              <a:rPr lang="en-US" sz="2800" b="1" i="1" dirty="0" smtClean="0">
                <a:solidFill>
                  <a:srgbClr val="000000"/>
                </a:solidFill>
              </a:rPr>
              <a:t>active</a:t>
            </a:r>
            <a:r>
              <a:rPr lang="en-US" sz="2800" dirty="0" smtClean="0">
                <a:solidFill>
                  <a:srgbClr val="000000"/>
                </a:solidFill>
              </a:rPr>
              <a:t> </a:t>
            </a:r>
            <a:r>
              <a:rPr lang="en-US" sz="2800" dirty="0" smtClean="0">
                <a:solidFill>
                  <a:srgbClr val="000000"/>
                </a:solidFill>
              </a:rPr>
              <a:t>and </a:t>
            </a:r>
            <a:r>
              <a:rPr lang="en-US" sz="2800" b="1" i="1" dirty="0" smtClean="0">
                <a:solidFill>
                  <a:srgbClr val="000000"/>
                </a:solidFill>
              </a:rPr>
              <a:t>collaborative </a:t>
            </a:r>
            <a:r>
              <a:rPr lang="en-US" sz="2800" dirty="0" smtClean="0">
                <a:solidFill>
                  <a:srgbClr val="000000"/>
                </a:solidFill>
              </a:rPr>
              <a:t>workshops </a:t>
            </a:r>
            <a:r>
              <a:rPr lang="en-US" sz="2800" dirty="0">
                <a:solidFill>
                  <a:srgbClr val="000000"/>
                </a:solidFill>
              </a:rPr>
              <a:t>- feel free to ask questions or comment </a:t>
            </a:r>
            <a:r>
              <a:rPr lang="en-US" sz="2800" dirty="0" smtClean="0">
                <a:solidFill>
                  <a:srgbClr val="000000"/>
                </a:solidFill>
              </a:rPr>
              <a:t>throughout</a:t>
            </a:r>
            <a:r>
              <a:rPr lang="en-US" sz="2800" dirty="0" smtClean="0">
                <a:solidFill>
                  <a:srgbClr val="000000"/>
                </a:solidFill>
              </a:rPr>
              <a:t>. </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800" dirty="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smtClean="0">
                <a:solidFill>
                  <a:srgbClr val="000000"/>
                </a:solidFill>
              </a:rPr>
              <a:t>This first session </a:t>
            </a:r>
            <a:r>
              <a:rPr lang="en-US" sz="2800" dirty="0" smtClean="0">
                <a:solidFill>
                  <a:srgbClr val="000000"/>
                </a:solidFill>
              </a:rPr>
              <a:t>will probably be the </a:t>
            </a:r>
            <a:r>
              <a:rPr lang="en-US" sz="2800" b="1" i="1" dirty="0" smtClean="0">
                <a:solidFill>
                  <a:srgbClr val="000000"/>
                </a:solidFill>
              </a:rPr>
              <a:t>least </a:t>
            </a:r>
            <a:r>
              <a:rPr lang="en-US" sz="2800" dirty="0" smtClean="0">
                <a:solidFill>
                  <a:srgbClr val="000000"/>
                </a:solidFill>
              </a:rPr>
              <a:t>active.</a:t>
            </a:r>
            <a:endParaRPr lang="en-US" sz="2800" dirty="0">
              <a:solidFill>
                <a:srgbClr val="000000"/>
              </a:solidFill>
            </a:endParaRPr>
          </a:p>
        </p:txBody>
      </p:sp>
      <p:sp>
        <p:nvSpPr>
          <p:cNvPr id="6" name="Rectangle 5"/>
          <p:cNvSpPr/>
          <p:nvPr/>
        </p:nvSpPr>
        <p:spPr>
          <a:xfrm>
            <a:off x="2808064" y="2699717"/>
            <a:ext cx="4215417" cy="592983"/>
          </a:xfrm>
          <a:prstGeom prst="rect">
            <a:avLst/>
          </a:prstGeom>
        </p:spPr>
        <p:txBody>
          <a:bodyPr wrap="none">
            <a:spAutoFit/>
          </a:bodyPr>
          <a:lstStyle/>
          <a:p>
            <a:r>
              <a:rPr lang="en-US" sz="3200" b="1" dirty="0">
                <a:solidFill>
                  <a:srgbClr val="FF0000"/>
                </a:solidFill>
              </a:rPr>
              <a:t>http://</a:t>
            </a:r>
            <a:r>
              <a:rPr lang="en-US" sz="3200" b="1" dirty="0" err="1">
                <a:solidFill>
                  <a:srgbClr val="FF0000"/>
                </a:solidFill>
              </a:rPr>
              <a:t>bit.ly</a:t>
            </a:r>
            <a:r>
              <a:rPr lang="en-US" sz="3200" b="1" dirty="0">
                <a:solidFill>
                  <a:srgbClr val="FF0000"/>
                </a:solidFill>
              </a:rPr>
              <a:t>/UCR-EGAD</a:t>
            </a:r>
            <a:endParaRPr lang="en-US" sz="3200" b="1" dirty="0">
              <a:solidFill>
                <a:srgbClr val="FF0000"/>
              </a:solidFill>
            </a:endParaRPr>
          </a:p>
        </p:txBody>
      </p:sp>
    </p:spTree>
    <p:extLst>
      <p:ext uri="{BB962C8B-B14F-4D97-AF65-F5344CB8AC3E}">
        <p14:creationId xmlns:p14="http://schemas.microsoft.com/office/powerpoint/2010/main" val="5506394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CA" b="1" dirty="0" smtClean="0"/>
              <a:t>Queen’s delegation plan</a:t>
            </a:r>
            <a:endParaRPr lang="en-CA" b="1" dirty="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40</a:t>
            </a:fld>
            <a:endParaRPr lang="en-US"/>
          </a:p>
        </p:txBody>
      </p:sp>
      <p:sp>
        <p:nvSpPr>
          <p:cNvPr id="5" name="TextBox 4"/>
          <p:cNvSpPr txBox="1"/>
          <p:nvPr/>
        </p:nvSpPr>
        <p:spPr>
          <a:xfrm>
            <a:off x="215776" y="1781890"/>
            <a:ext cx="1368067" cy="395493"/>
          </a:xfrm>
          <a:prstGeom prst="rect">
            <a:avLst/>
          </a:prstGeom>
          <a:noFill/>
        </p:spPr>
        <p:txBody>
          <a:bodyPr wrap="none" rtlCol="0">
            <a:spAutoFit/>
          </a:bodyPr>
          <a:lstStyle/>
          <a:p>
            <a:r>
              <a:rPr lang="en-CA" sz="2000" b="1" dirty="0" smtClean="0"/>
              <a:t>Knowledge</a:t>
            </a:r>
            <a:endParaRPr lang="en-CA" b="1" dirty="0"/>
          </a:p>
        </p:txBody>
      </p:sp>
      <p:sp>
        <p:nvSpPr>
          <p:cNvPr id="6" name="TextBox 5"/>
          <p:cNvSpPr txBox="1"/>
          <p:nvPr/>
        </p:nvSpPr>
        <p:spPr>
          <a:xfrm>
            <a:off x="1871960" y="1781889"/>
            <a:ext cx="1596976" cy="395493"/>
          </a:xfrm>
          <a:prstGeom prst="rect">
            <a:avLst/>
          </a:prstGeom>
          <a:noFill/>
        </p:spPr>
        <p:txBody>
          <a:bodyPr wrap="none" rtlCol="0">
            <a:spAutoFit/>
          </a:bodyPr>
          <a:lstStyle/>
          <a:p>
            <a:r>
              <a:rPr lang="en-CA" sz="2000" b="1" dirty="0" smtClean="0"/>
              <a:t>Problem anal</a:t>
            </a:r>
            <a:endParaRPr lang="en-CA" b="1" dirty="0"/>
          </a:p>
        </p:txBody>
      </p:sp>
      <p:sp>
        <p:nvSpPr>
          <p:cNvPr id="7" name="TextBox 6"/>
          <p:cNvSpPr txBox="1"/>
          <p:nvPr/>
        </p:nvSpPr>
        <p:spPr>
          <a:xfrm>
            <a:off x="3744168" y="1781890"/>
            <a:ext cx="1153586" cy="395493"/>
          </a:xfrm>
          <a:prstGeom prst="rect">
            <a:avLst/>
          </a:prstGeom>
          <a:noFill/>
        </p:spPr>
        <p:txBody>
          <a:bodyPr wrap="none" rtlCol="0">
            <a:spAutoFit/>
          </a:bodyPr>
          <a:lstStyle/>
          <a:p>
            <a:r>
              <a:rPr lang="en-CA" sz="2000" b="1" dirty="0" err="1" smtClean="0"/>
              <a:t>Eng</a:t>
            </a:r>
            <a:r>
              <a:rPr lang="en-CA" sz="2000" b="1" dirty="0" smtClean="0"/>
              <a:t> tools</a:t>
            </a:r>
            <a:endParaRPr lang="en-CA" b="1" dirty="0"/>
          </a:p>
        </p:txBody>
      </p:sp>
      <p:sp>
        <p:nvSpPr>
          <p:cNvPr id="8" name="TextBox 7"/>
          <p:cNvSpPr txBox="1"/>
          <p:nvPr/>
        </p:nvSpPr>
        <p:spPr>
          <a:xfrm>
            <a:off x="5472360" y="1781890"/>
            <a:ext cx="901209" cy="395493"/>
          </a:xfrm>
          <a:prstGeom prst="rect">
            <a:avLst/>
          </a:prstGeom>
          <a:noFill/>
        </p:spPr>
        <p:txBody>
          <a:bodyPr wrap="none" rtlCol="0">
            <a:spAutoFit/>
          </a:bodyPr>
          <a:lstStyle/>
          <a:p>
            <a:r>
              <a:rPr lang="en-CA" sz="2000" b="1" dirty="0" smtClean="0"/>
              <a:t>Design</a:t>
            </a:r>
            <a:endParaRPr lang="en-CA" b="1" dirty="0"/>
          </a:p>
        </p:txBody>
      </p:sp>
      <p:sp>
        <p:nvSpPr>
          <p:cNvPr id="9" name="TextBox 8"/>
          <p:cNvSpPr txBox="1"/>
          <p:nvPr/>
        </p:nvSpPr>
        <p:spPr>
          <a:xfrm>
            <a:off x="6768504" y="1781890"/>
            <a:ext cx="1972976" cy="395493"/>
          </a:xfrm>
          <a:prstGeom prst="rect">
            <a:avLst/>
          </a:prstGeom>
          <a:noFill/>
        </p:spPr>
        <p:txBody>
          <a:bodyPr wrap="none" rtlCol="0">
            <a:spAutoFit/>
          </a:bodyPr>
          <a:lstStyle/>
          <a:p>
            <a:r>
              <a:rPr lang="en-CA" sz="2000" b="1" dirty="0" smtClean="0"/>
              <a:t>Communications</a:t>
            </a:r>
            <a:endParaRPr lang="en-CA" b="1" dirty="0"/>
          </a:p>
        </p:txBody>
      </p:sp>
      <p:sp>
        <p:nvSpPr>
          <p:cNvPr id="10" name="TextBox 9"/>
          <p:cNvSpPr txBox="1"/>
          <p:nvPr/>
        </p:nvSpPr>
        <p:spPr>
          <a:xfrm>
            <a:off x="9000751" y="1781890"/>
            <a:ext cx="1258557" cy="395493"/>
          </a:xfrm>
          <a:prstGeom prst="rect">
            <a:avLst/>
          </a:prstGeom>
          <a:noFill/>
        </p:spPr>
        <p:txBody>
          <a:bodyPr wrap="square" rtlCol="0">
            <a:spAutoFit/>
          </a:bodyPr>
          <a:lstStyle/>
          <a:p>
            <a:r>
              <a:rPr lang="en-CA" sz="2000" b="1" dirty="0" smtClean="0"/>
              <a:t>…</a:t>
            </a:r>
            <a:endParaRPr lang="en-CA" b="1" dirty="0"/>
          </a:p>
        </p:txBody>
      </p:sp>
      <p:sp>
        <p:nvSpPr>
          <p:cNvPr id="11" name="TextBox 10"/>
          <p:cNvSpPr txBox="1"/>
          <p:nvPr/>
        </p:nvSpPr>
        <p:spPr>
          <a:xfrm>
            <a:off x="6909021" y="2913404"/>
            <a:ext cx="2808312" cy="4172424"/>
          </a:xfrm>
          <a:prstGeom prst="rect">
            <a:avLst/>
          </a:prstGeom>
          <a:noFill/>
        </p:spPr>
        <p:txBody>
          <a:bodyPr wrap="square" rtlCol="0">
            <a:spAutoFit/>
          </a:bodyPr>
          <a:lstStyle/>
          <a:p>
            <a:r>
              <a:rPr lang="en-CA" sz="2000" b="1" dirty="0" smtClean="0">
                <a:solidFill>
                  <a:schemeClr val="accent3">
                    <a:lumMod val="75000"/>
                  </a:schemeClr>
                </a:solidFill>
              </a:rPr>
              <a:t>Faculty-wide</a:t>
            </a:r>
          </a:p>
          <a:p>
            <a:endParaRPr lang="en-CA" sz="2000" b="1" dirty="0" smtClean="0">
              <a:solidFill>
                <a:schemeClr val="accent3">
                  <a:lumMod val="75000"/>
                </a:schemeClr>
              </a:solidFill>
            </a:endParaRPr>
          </a:p>
          <a:p>
            <a:pPr marL="285750" indent="-285750">
              <a:buFont typeface="Arial" pitchFamily="34" charset="0"/>
              <a:buChar char="•"/>
            </a:pPr>
            <a:r>
              <a:rPr lang="en-CA" sz="2000" dirty="0" smtClean="0">
                <a:solidFill>
                  <a:schemeClr val="accent3">
                    <a:lumMod val="75000"/>
                  </a:schemeClr>
                </a:solidFill>
              </a:rPr>
              <a:t>First </a:t>
            </a:r>
            <a:r>
              <a:rPr lang="en-CA" sz="2000" dirty="0" smtClean="0">
                <a:solidFill>
                  <a:schemeClr val="accent3">
                    <a:lumMod val="75000"/>
                  </a:schemeClr>
                </a:solidFill>
              </a:rPr>
              <a:t>year and faculty-wide courses</a:t>
            </a:r>
            <a:endParaRPr lang="en-CA" sz="2000" dirty="0" smtClean="0">
              <a:solidFill>
                <a:schemeClr val="accent3">
                  <a:lumMod val="75000"/>
                </a:schemeClr>
              </a:solidFill>
            </a:endParaRPr>
          </a:p>
          <a:p>
            <a:endParaRPr lang="en-CA" sz="2000" dirty="0" smtClean="0">
              <a:solidFill>
                <a:schemeClr val="accent3">
                  <a:lumMod val="75000"/>
                </a:schemeClr>
              </a:solidFill>
            </a:endParaRPr>
          </a:p>
          <a:p>
            <a:pPr marL="285750" indent="-285750">
              <a:buFont typeface="Arial" pitchFamily="34" charset="0"/>
              <a:buChar char="•"/>
            </a:pPr>
            <a:r>
              <a:rPr lang="en-CA" sz="2000" dirty="0" smtClean="0">
                <a:solidFill>
                  <a:schemeClr val="accent3">
                    <a:lumMod val="75000"/>
                  </a:schemeClr>
                </a:solidFill>
              </a:rPr>
              <a:t>Mostly focus on </a:t>
            </a:r>
            <a:r>
              <a:rPr lang="en-CA" sz="2000" b="1" dirty="0" smtClean="0">
                <a:solidFill>
                  <a:schemeClr val="accent3">
                    <a:lumMod val="75000"/>
                  </a:schemeClr>
                </a:solidFill>
              </a:rPr>
              <a:t>first year knowledge, design, and on professional </a:t>
            </a:r>
            <a:r>
              <a:rPr lang="en-CA" sz="2000" b="1" dirty="0" smtClean="0">
                <a:solidFill>
                  <a:schemeClr val="accent3">
                    <a:lumMod val="75000"/>
                  </a:schemeClr>
                </a:solidFill>
              </a:rPr>
              <a:t>skills</a:t>
            </a:r>
          </a:p>
          <a:p>
            <a:pPr marL="285750" indent="-285750">
              <a:buFont typeface="Arial" pitchFamily="34" charset="0"/>
              <a:buChar char="•"/>
            </a:pPr>
            <a:r>
              <a:rPr lang="en-CA" sz="2000" b="1" dirty="0" smtClean="0">
                <a:solidFill>
                  <a:schemeClr val="accent3">
                    <a:lumMod val="75000"/>
                  </a:schemeClr>
                </a:solidFill>
              </a:rPr>
              <a:t>Program wide surveys including NSSE, meta-rubric assessment, CLA+</a:t>
            </a:r>
            <a:endParaRPr lang="en-CA" b="1" dirty="0">
              <a:solidFill>
                <a:schemeClr val="accent3">
                  <a:lumMod val="75000"/>
                </a:schemeClr>
              </a:solidFill>
            </a:endParaRPr>
          </a:p>
        </p:txBody>
      </p:sp>
      <p:sp>
        <p:nvSpPr>
          <p:cNvPr id="12" name="TextBox 11"/>
          <p:cNvSpPr txBox="1"/>
          <p:nvPr/>
        </p:nvSpPr>
        <p:spPr>
          <a:xfrm>
            <a:off x="3168104" y="2924176"/>
            <a:ext cx="3744416" cy="3199337"/>
          </a:xfrm>
          <a:prstGeom prst="rect">
            <a:avLst/>
          </a:prstGeom>
          <a:noFill/>
        </p:spPr>
        <p:txBody>
          <a:bodyPr wrap="square" rtlCol="0">
            <a:spAutoFit/>
          </a:bodyPr>
          <a:lstStyle/>
          <a:p>
            <a:r>
              <a:rPr lang="en-CA" sz="2000" b="1" dirty="0" smtClean="0">
                <a:solidFill>
                  <a:schemeClr val="accent4"/>
                </a:solidFill>
              </a:rPr>
              <a:t>Multi-department. E.g.:</a:t>
            </a:r>
          </a:p>
          <a:p>
            <a:endParaRPr lang="en-CA" sz="2000" b="1" dirty="0">
              <a:solidFill>
                <a:schemeClr val="accent4"/>
              </a:solidFill>
            </a:endParaRPr>
          </a:p>
          <a:p>
            <a:pPr marL="342900" indent="-342900">
              <a:buFont typeface="Arial" pitchFamily="34" charset="0"/>
              <a:buChar char="•"/>
            </a:pPr>
            <a:r>
              <a:rPr lang="en-CA" sz="2000" dirty="0" smtClean="0">
                <a:solidFill>
                  <a:schemeClr val="accent4"/>
                </a:solidFill>
              </a:rPr>
              <a:t>Service teaching (e.g. math)</a:t>
            </a:r>
            <a:endParaRPr lang="en-CA" sz="2000" dirty="0" smtClean="0">
              <a:solidFill>
                <a:schemeClr val="accent4">
                  <a:lumMod val="40000"/>
                  <a:lumOff val="60000"/>
                </a:schemeClr>
              </a:solidFill>
            </a:endParaRPr>
          </a:p>
          <a:p>
            <a:pPr marL="342900" indent="-342900">
              <a:buFont typeface="Arial" pitchFamily="34" charset="0"/>
              <a:buChar char="•"/>
            </a:pPr>
            <a:r>
              <a:rPr lang="en-CA" sz="2000" dirty="0" smtClean="0">
                <a:solidFill>
                  <a:schemeClr val="accent4"/>
                </a:solidFill>
              </a:rPr>
              <a:t>Engineerin</a:t>
            </a:r>
            <a:r>
              <a:rPr lang="en-CA" sz="2000" dirty="0" smtClean="0">
                <a:solidFill>
                  <a:schemeClr val="accent4"/>
                </a:solidFill>
              </a:rPr>
              <a:t>g science program </a:t>
            </a:r>
            <a:r>
              <a:rPr lang="en-CA" sz="2000" dirty="0" smtClean="0">
                <a:solidFill>
                  <a:schemeClr val="accent4"/>
                </a:solidFill>
              </a:rPr>
              <a:t>taking </a:t>
            </a:r>
            <a:r>
              <a:rPr lang="en-CA" sz="2000" dirty="0" smtClean="0">
                <a:solidFill>
                  <a:schemeClr val="accent4"/>
                </a:solidFill>
              </a:rPr>
              <a:t>MECH, ECE courses</a:t>
            </a:r>
          </a:p>
          <a:p>
            <a:endParaRPr lang="en-CA" sz="2000" dirty="0" smtClean="0">
              <a:solidFill>
                <a:schemeClr val="accent4"/>
              </a:solidFill>
            </a:endParaRPr>
          </a:p>
          <a:p>
            <a:pPr marL="342900" indent="-342900">
              <a:buFont typeface="Arial" pitchFamily="34" charset="0"/>
              <a:buChar char="•"/>
            </a:pPr>
            <a:r>
              <a:rPr lang="en-CA" sz="2000" dirty="0" smtClean="0">
                <a:solidFill>
                  <a:schemeClr val="accent4"/>
                </a:solidFill>
              </a:rPr>
              <a:t>Mostly focus on </a:t>
            </a:r>
            <a:r>
              <a:rPr lang="en-CA" sz="2000" b="1" dirty="0" smtClean="0">
                <a:solidFill>
                  <a:schemeClr val="accent4"/>
                </a:solidFill>
              </a:rPr>
              <a:t>knowledge and engineering tools</a:t>
            </a:r>
          </a:p>
          <a:p>
            <a:endParaRPr lang="en-CA" sz="2000" b="1" dirty="0">
              <a:solidFill>
                <a:schemeClr val="accent3">
                  <a:lumMod val="75000"/>
                </a:schemeClr>
              </a:solidFill>
            </a:endParaRPr>
          </a:p>
          <a:p>
            <a:endParaRPr lang="en-CA" b="1" dirty="0">
              <a:solidFill>
                <a:schemeClr val="accent3">
                  <a:lumMod val="75000"/>
                </a:schemeClr>
              </a:solidFill>
            </a:endParaRPr>
          </a:p>
        </p:txBody>
      </p:sp>
      <p:sp>
        <p:nvSpPr>
          <p:cNvPr id="13" name="TextBox 12"/>
          <p:cNvSpPr txBox="1"/>
          <p:nvPr/>
        </p:nvSpPr>
        <p:spPr>
          <a:xfrm>
            <a:off x="215776" y="2958232"/>
            <a:ext cx="2808312" cy="3231654"/>
          </a:xfrm>
          <a:prstGeom prst="rect">
            <a:avLst/>
          </a:prstGeom>
          <a:noFill/>
        </p:spPr>
        <p:txBody>
          <a:bodyPr wrap="square" rtlCol="0">
            <a:spAutoFit/>
          </a:bodyPr>
          <a:lstStyle/>
          <a:p>
            <a:r>
              <a:rPr lang="en-CA" sz="2000" b="1" dirty="0" smtClean="0">
                <a:solidFill>
                  <a:schemeClr val="accent2">
                    <a:lumMod val="75000"/>
                  </a:schemeClr>
                </a:solidFill>
              </a:rPr>
              <a:t>Individual </a:t>
            </a:r>
            <a:r>
              <a:rPr lang="en-CA" sz="2000" b="1" dirty="0">
                <a:solidFill>
                  <a:schemeClr val="accent2">
                    <a:lumMod val="75000"/>
                  </a:schemeClr>
                </a:solidFill>
              </a:rPr>
              <a:t>p</a:t>
            </a:r>
            <a:r>
              <a:rPr lang="en-CA" sz="2000" b="1" dirty="0" smtClean="0">
                <a:solidFill>
                  <a:schemeClr val="accent2">
                    <a:lumMod val="75000"/>
                  </a:schemeClr>
                </a:solidFill>
              </a:rPr>
              <a:t>rogram</a:t>
            </a:r>
          </a:p>
          <a:p>
            <a:endParaRPr lang="en-CA" sz="2000" b="1" dirty="0">
              <a:solidFill>
                <a:schemeClr val="accent2">
                  <a:lumMod val="75000"/>
                </a:schemeClr>
              </a:solidFill>
            </a:endParaRPr>
          </a:p>
          <a:p>
            <a:pPr marL="285750" indent="-285750">
              <a:buFont typeface="Arial" pitchFamily="34" charset="0"/>
              <a:buChar char="•"/>
            </a:pPr>
            <a:r>
              <a:rPr lang="en-CA" sz="2000" dirty="0" smtClean="0">
                <a:solidFill>
                  <a:schemeClr val="accent2">
                    <a:lumMod val="75000"/>
                  </a:schemeClr>
                </a:solidFill>
              </a:rPr>
              <a:t>What are key expectations of your program?</a:t>
            </a:r>
          </a:p>
          <a:p>
            <a:endParaRPr lang="en-CA" sz="2000" dirty="0" smtClean="0">
              <a:solidFill>
                <a:schemeClr val="accent2">
                  <a:lumMod val="75000"/>
                </a:schemeClr>
              </a:solidFill>
            </a:endParaRPr>
          </a:p>
          <a:p>
            <a:pPr marL="285750" indent="-285750">
              <a:buFont typeface="Arial" pitchFamily="34" charset="0"/>
              <a:buChar char="•"/>
            </a:pPr>
            <a:r>
              <a:rPr lang="en-CA" sz="2000" dirty="0" smtClean="0">
                <a:solidFill>
                  <a:schemeClr val="accent2">
                    <a:lumMod val="75000"/>
                  </a:schemeClr>
                </a:solidFill>
              </a:rPr>
              <a:t>Mostly focus on </a:t>
            </a:r>
            <a:r>
              <a:rPr lang="en-CA" sz="2000" b="1" dirty="0" smtClean="0">
                <a:solidFill>
                  <a:schemeClr val="accent2">
                    <a:lumMod val="75000"/>
                  </a:schemeClr>
                </a:solidFill>
              </a:rPr>
              <a:t>knowledge, engineering tools, and problem analysis</a:t>
            </a:r>
            <a:endParaRPr lang="en-CA" b="1" dirty="0">
              <a:solidFill>
                <a:schemeClr val="accent2">
                  <a:lumMod val="75000"/>
                </a:schemeClr>
              </a:solidFill>
            </a:endParaRPr>
          </a:p>
        </p:txBody>
      </p:sp>
      <p:cxnSp>
        <p:nvCxnSpPr>
          <p:cNvPr id="15" name="Straight Connector 14"/>
          <p:cNvCxnSpPr/>
          <p:nvPr/>
        </p:nvCxnSpPr>
        <p:spPr>
          <a:xfrm>
            <a:off x="3024088" y="2913404"/>
            <a:ext cx="0" cy="3890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52480" y="2924176"/>
            <a:ext cx="0" cy="3890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p:cNvCxnSpPr>
          <p:nvPr/>
        </p:nvCxnSpPr>
        <p:spPr>
          <a:xfrm flipH="1">
            <a:off x="899809" y="2177383"/>
            <a:ext cx="1" cy="7467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2"/>
          </p:cNvCxnSpPr>
          <p:nvPr/>
        </p:nvCxnSpPr>
        <p:spPr>
          <a:xfrm flipH="1">
            <a:off x="899810" y="2177382"/>
            <a:ext cx="1770638" cy="780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2"/>
          </p:cNvCxnSpPr>
          <p:nvPr/>
        </p:nvCxnSpPr>
        <p:spPr>
          <a:xfrm flipH="1">
            <a:off x="899810" y="2177383"/>
            <a:ext cx="3421151" cy="7808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2"/>
          </p:cNvCxnSpPr>
          <p:nvPr/>
        </p:nvCxnSpPr>
        <p:spPr>
          <a:xfrm>
            <a:off x="4320961" y="2177383"/>
            <a:ext cx="0"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p:cNvCxnSpPr>
          <p:nvPr/>
        </p:nvCxnSpPr>
        <p:spPr>
          <a:xfrm flipH="1">
            <a:off x="899810" y="2177383"/>
            <a:ext cx="5023155" cy="7808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p:cNvCxnSpPr>
          <p:nvPr/>
        </p:nvCxnSpPr>
        <p:spPr>
          <a:xfrm>
            <a:off x="899810" y="2177383"/>
            <a:ext cx="3421151"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2"/>
            <a:endCxn id="11" idx="0"/>
          </p:cNvCxnSpPr>
          <p:nvPr/>
        </p:nvCxnSpPr>
        <p:spPr>
          <a:xfrm>
            <a:off x="5922965" y="2177383"/>
            <a:ext cx="2390212"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2"/>
            <a:endCxn id="11" idx="0"/>
          </p:cNvCxnSpPr>
          <p:nvPr/>
        </p:nvCxnSpPr>
        <p:spPr>
          <a:xfrm>
            <a:off x="7754992" y="2177383"/>
            <a:ext cx="558185"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2"/>
            <a:endCxn id="11" idx="0"/>
          </p:cNvCxnSpPr>
          <p:nvPr/>
        </p:nvCxnSpPr>
        <p:spPr>
          <a:xfrm flipH="1">
            <a:off x="8313177" y="2177383"/>
            <a:ext cx="1316853"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752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4" y="533748"/>
            <a:ext cx="9630096" cy="7023842"/>
          </a:xfrm>
          <a:prstGeom prst="rect">
            <a:avLst/>
          </a:prstGeom>
        </p:spPr>
      </p:pic>
      <p:sp>
        <p:nvSpPr>
          <p:cNvPr id="3" name="TextBox 2"/>
          <p:cNvSpPr txBox="1"/>
          <p:nvPr/>
        </p:nvSpPr>
        <p:spPr>
          <a:xfrm>
            <a:off x="0" y="-2137"/>
            <a:ext cx="10080625" cy="602418"/>
          </a:xfrm>
          <a:prstGeom prst="rect">
            <a:avLst/>
          </a:prstGeom>
          <a:noFill/>
        </p:spPr>
        <p:txBody>
          <a:bodyPr wrap="square" lIns="100783" tIns="50392" rIns="100783" bIns="50392" rtlCol="0">
            <a:spAutoFit/>
          </a:bodyPr>
          <a:lstStyle/>
          <a:p>
            <a:r>
              <a:rPr lang="en-CA" sz="3200" b="1" dirty="0" smtClean="0"/>
              <a:t>Process Tool: Course planning table</a:t>
            </a:r>
            <a:endParaRPr lang="en-CA" sz="3200" b="1" dirty="0"/>
          </a:p>
        </p:txBody>
      </p:sp>
      <p:sp>
        <p:nvSpPr>
          <p:cNvPr id="4" name="Rounded Rectangle 3"/>
          <p:cNvSpPr/>
          <p:nvPr/>
        </p:nvSpPr>
        <p:spPr>
          <a:xfrm>
            <a:off x="7056536" y="6084093"/>
            <a:ext cx="2520280" cy="720080"/>
          </a:xfrm>
          <a:prstGeom prst="round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208664" y="5436021"/>
            <a:ext cx="0" cy="648072"/>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997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42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8"/>
            <a:ext cx="10224889" cy="695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09187" y="899517"/>
            <a:ext cx="4291923" cy="718145"/>
          </a:xfrm>
          <a:prstGeom prst="rect">
            <a:avLst/>
          </a:prstGeom>
          <a:noFill/>
        </p:spPr>
        <p:txBody>
          <a:bodyPr wrap="none" rtlCol="0">
            <a:spAutoFit/>
          </a:bodyPr>
          <a:lstStyle/>
          <a:p>
            <a:r>
              <a:rPr lang="en-US" sz="4000" b="1" i="1" dirty="0" smtClean="0"/>
              <a:t>(Session 3 Activity)</a:t>
            </a:r>
            <a:endParaRPr lang="en-US" sz="4000" b="1" i="1" dirty="0"/>
          </a:p>
        </p:txBody>
      </p:sp>
    </p:spTree>
    <p:extLst>
      <p:ext uri="{BB962C8B-B14F-4D97-AF65-F5344CB8AC3E}">
        <p14:creationId xmlns:p14="http://schemas.microsoft.com/office/powerpoint/2010/main" val="2662508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1"/>
          <p:cNvSpPr>
            <a:spLocks noGrp="1" noChangeArrowheads="1"/>
          </p:cNvSpPr>
          <p:nvPr>
            <p:ph type="title"/>
          </p:nvPr>
        </p:nvSpPr>
        <p:spPr>
          <a:xfrm>
            <a:off x="468314" y="517054"/>
            <a:ext cx="9252518" cy="598487"/>
          </a:xfrm>
        </p:spPr>
        <p:txBody>
          <a:bodyPr>
            <a:normAutofit fontScale="90000"/>
          </a:bodyPr>
          <a:lstStyle/>
          <a:p>
            <a:pPr algn="l">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b="1" dirty="0"/>
              <a:t>A</a:t>
            </a:r>
            <a:r>
              <a:rPr lang="en-US" b="1" dirty="0" smtClean="0"/>
              <a:t>ssessment methods</a:t>
            </a:r>
          </a:p>
        </p:txBody>
      </p:sp>
      <p:sp>
        <p:nvSpPr>
          <p:cNvPr id="53251" name="Slide Number Placeholder 4"/>
          <p:cNvSpPr>
            <a:spLocks noGrp="1"/>
          </p:cNvSpPr>
          <p:nvPr>
            <p:ph type="sldNum" sz="quarter" idx="12"/>
          </p:nvPr>
        </p:nvSpPr>
        <p:spPr>
          <a:noFill/>
        </p:spPr>
        <p:txBody>
          <a:bodyPr/>
          <a:lstStyle/>
          <a:p>
            <a:pPr>
              <a:tabLst>
                <a:tab pos="723825" algn="l"/>
                <a:tab pos="1447649" algn="l"/>
                <a:tab pos="2171475" algn="l"/>
              </a:tabLst>
            </a:pPr>
            <a:fld id="{F994F710-5151-4927-91EE-B39D00115277}" type="slidenum">
              <a:rPr lang="en-US" smtClean="0"/>
              <a:pPr>
                <a:tabLst>
                  <a:tab pos="723825" algn="l"/>
                  <a:tab pos="1447649" algn="l"/>
                  <a:tab pos="2171475" algn="l"/>
                </a:tabLst>
              </a:pPr>
              <a:t>43</a:t>
            </a:fld>
            <a:endParaRPr lang="en-US" smtClean="0"/>
          </a:p>
        </p:txBody>
      </p:sp>
      <p:grpSp>
        <p:nvGrpSpPr>
          <p:cNvPr id="2" name="Group 16"/>
          <p:cNvGrpSpPr/>
          <p:nvPr/>
        </p:nvGrpSpPr>
        <p:grpSpPr>
          <a:xfrm>
            <a:off x="360364" y="1403499"/>
            <a:ext cx="9178925" cy="5400675"/>
            <a:chOff x="360363" y="1403498"/>
            <a:chExt cx="9178925" cy="5400675"/>
          </a:xfrm>
          <a:gradFill flip="none" rotWithShape="1">
            <a:gsLst>
              <a:gs pos="0">
                <a:srgbClr val="7030A0"/>
              </a:gs>
              <a:gs pos="100000">
                <a:srgbClr val="640064"/>
              </a:gs>
            </a:gsLst>
            <a:path path="circle">
              <a:fillToRect l="50000" t="50000" r="50000" b="50000"/>
            </a:path>
            <a:tileRect/>
          </a:gradFill>
          <a:effectLst/>
        </p:grpSpPr>
        <p:sp>
          <p:nvSpPr>
            <p:cNvPr id="53253" name="AutoShape 2"/>
            <p:cNvSpPr>
              <a:spLocks noChangeArrowheads="1"/>
            </p:cNvSpPr>
            <p:nvPr/>
          </p:nvSpPr>
          <p:spPr bwMode="auto">
            <a:xfrm>
              <a:off x="360363" y="1403498"/>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Local written exam </a:t>
              </a:r>
            </a:p>
            <a:p>
              <a:pPr algn="ctr">
                <a:tabLst>
                  <a:tab pos="723825" algn="l"/>
                  <a:tab pos="1447649" algn="l"/>
                  <a:tab pos="2171475" algn="l"/>
                  <a:tab pos="2895300" algn="l"/>
                  <a:tab pos="3619124" algn="l"/>
                </a:tabLst>
              </a:pPr>
              <a:r>
                <a:rPr lang="en-US" sz="2400">
                  <a:solidFill>
                    <a:schemeClr val="bg1"/>
                  </a:solidFill>
                </a:rPr>
                <a:t>(e.g. question on final)</a:t>
              </a:r>
            </a:p>
          </p:txBody>
        </p:sp>
        <p:sp>
          <p:nvSpPr>
            <p:cNvPr id="53254" name="AutoShape 3"/>
            <p:cNvSpPr>
              <a:spLocks noChangeArrowheads="1"/>
            </p:cNvSpPr>
            <p:nvPr/>
          </p:nvSpPr>
          <p:spPr bwMode="auto">
            <a:xfrm>
              <a:off x="360363" y="2303611"/>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dirty="0">
                  <a:solidFill>
                    <a:schemeClr val="bg1"/>
                  </a:solidFill>
                </a:rPr>
                <a:t>Standardized written exam </a:t>
              </a:r>
            </a:p>
            <a:p>
              <a:pPr algn="ctr">
                <a:tabLst>
                  <a:tab pos="723825" algn="l"/>
                  <a:tab pos="1447649" algn="l"/>
                  <a:tab pos="2171475" algn="l"/>
                  <a:tab pos="2895300" algn="l"/>
                  <a:tab pos="3619124" algn="l"/>
                </a:tabLst>
              </a:pPr>
              <a:r>
                <a:rPr lang="en-US" sz="2400" dirty="0">
                  <a:solidFill>
                    <a:schemeClr val="bg1"/>
                  </a:solidFill>
                </a:rPr>
                <a:t>(e.g. Force concept inventory)</a:t>
              </a:r>
            </a:p>
          </p:txBody>
        </p:sp>
        <p:sp>
          <p:nvSpPr>
            <p:cNvPr id="53255" name="AutoShape 4"/>
            <p:cNvSpPr>
              <a:spLocks noChangeArrowheads="1"/>
            </p:cNvSpPr>
            <p:nvPr/>
          </p:nvSpPr>
          <p:spPr bwMode="auto">
            <a:xfrm>
              <a:off x="360363" y="3203723"/>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Performance appraisal</a:t>
              </a:r>
            </a:p>
            <a:p>
              <a:pPr algn="ctr">
                <a:tabLst>
                  <a:tab pos="723825" algn="l"/>
                  <a:tab pos="1447649" algn="l"/>
                  <a:tab pos="2171475" algn="l"/>
                  <a:tab pos="2895300" algn="l"/>
                  <a:tab pos="3619124" algn="l"/>
                </a:tabLst>
              </a:pPr>
              <a:r>
                <a:rPr lang="en-US" sz="2400">
                  <a:solidFill>
                    <a:schemeClr val="bg1"/>
                  </a:solidFill>
                </a:rPr>
                <a:t>(e.g. Lab skill assessment)</a:t>
              </a:r>
            </a:p>
          </p:txBody>
        </p:sp>
        <p:sp>
          <p:nvSpPr>
            <p:cNvPr id="53256" name="AutoShape 5"/>
            <p:cNvSpPr>
              <a:spLocks noChangeArrowheads="1"/>
            </p:cNvSpPr>
            <p:nvPr/>
          </p:nvSpPr>
          <p:spPr bwMode="auto">
            <a:xfrm>
              <a:off x="360363" y="4103836"/>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Simulation</a:t>
              </a:r>
            </a:p>
            <a:p>
              <a:pPr algn="ctr">
                <a:tabLst>
                  <a:tab pos="723825" algn="l"/>
                  <a:tab pos="1447649" algn="l"/>
                  <a:tab pos="2171475" algn="l"/>
                  <a:tab pos="2895300" algn="l"/>
                  <a:tab pos="3619124" algn="l"/>
                </a:tabLst>
              </a:pPr>
              <a:r>
                <a:rPr lang="en-US" sz="2400">
                  <a:solidFill>
                    <a:schemeClr val="bg1"/>
                  </a:solidFill>
                </a:rPr>
                <a:t>(e.g. Emergency simulation)</a:t>
              </a:r>
            </a:p>
          </p:txBody>
        </p:sp>
        <p:sp>
          <p:nvSpPr>
            <p:cNvPr id="53257" name="AutoShape 6"/>
            <p:cNvSpPr>
              <a:spLocks noChangeArrowheads="1"/>
            </p:cNvSpPr>
            <p:nvPr/>
          </p:nvSpPr>
          <p:spPr bwMode="auto">
            <a:xfrm>
              <a:off x="360363" y="5003948"/>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Behavioural observation</a:t>
              </a:r>
            </a:p>
            <a:p>
              <a:pPr algn="ctr">
                <a:tabLst>
                  <a:tab pos="723825" algn="l"/>
                  <a:tab pos="1447649" algn="l"/>
                  <a:tab pos="2171475" algn="l"/>
                  <a:tab pos="2895300" algn="l"/>
                  <a:tab pos="3619124" algn="l"/>
                </a:tabLst>
              </a:pPr>
              <a:r>
                <a:rPr lang="en-US" sz="2400">
                  <a:solidFill>
                    <a:schemeClr val="bg1"/>
                  </a:solidFill>
                </a:rPr>
                <a:t>(e.g. Team functioning)</a:t>
              </a:r>
            </a:p>
          </p:txBody>
        </p:sp>
        <p:sp>
          <p:nvSpPr>
            <p:cNvPr id="53258" name="AutoShape 7"/>
            <p:cNvSpPr>
              <a:spLocks noChangeArrowheads="1"/>
            </p:cNvSpPr>
            <p:nvPr/>
          </p:nvSpPr>
          <p:spPr bwMode="auto">
            <a:xfrm>
              <a:off x="5184328" y="1403573"/>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dirty="0">
                  <a:solidFill>
                    <a:schemeClr val="bg1"/>
                  </a:solidFill>
                </a:rPr>
                <a:t>External examiner</a:t>
              </a:r>
            </a:p>
            <a:p>
              <a:pPr algn="ctr">
                <a:tabLst>
                  <a:tab pos="723825" algn="l"/>
                  <a:tab pos="1447649" algn="l"/>
                  <a:tab pos="2171475" algn="l"/>
                  <a:tab pos="2895300" algn="l"/>
                  <a:tab pos="3619124" algn="l"/>
                </a:tabLst>
              </a:pPr>
              <a:r>
                <a:rPr lang="en-US" sz="2400" dirty="0">
                  <a:solidFill>
                    <a:schemeClr val="bg1"/>
                  </a:solidFill>
                </a:rPr>
                <a:t>(e.g. Reviewer on design projects)</a:t>
              </a:r>
            </a:p>
          </p:txBody>
        </p:sp>
        <p:sp>
          <p:nvSpPr>
            <p:cNvPr id="53259" name="AutoShape 8"/>
            <p:cNvSpPr>
              <a:spLocks noChangeArrowheads="1"/>
            </p:cNvSpPr>
            <p:nvPr/>
          </p:nvSpPr>
          <p:spPr bwMode="auto">
            <a:xfrm>
              <a:off x="5219700" y="2303611"/>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dirty="0">
                  <a:solidFill>
                    <a:schemeClr val="bg1"/>
                  </a:solidFill>
                </a:rPr>
                <a:t>Oral exam</a:t>
              </a:r>
            </a:p>
            <a:p>
              <a:pPr algn="ctr">
                <a:tabLst>
                  <a:tab pos="723825" algn="l"/>
                  <a:tab pos="1447649" algn="l"/>
                  <a:tab pos="2171475" algn="l"/>
                  <a:tab pos="2895300" algn="l"/>
                  <a:tab pos="3619124" algn="l"/>
                </a:tabLst>
              </a:pPr>
              <a:r>
                <a:rPr lang="en-US" sz="2400" dirty="0">
                  <a:solidFill>
                    <a:schemeClr val="bg1"/>
                  </a:solidFill>
                </a:rPr>
                <a:t>(e.g. Design projects presentation)</a:t>
              </a:r>
            </a:p>
          </p:txBody>
        </p:sp>
        <p:sp>
          <p:nvSpPr>
            <p:cNvPr id="53260" name="AutoShape 9"/>
            <p:cNvSpPr>
              <a:spLocks noChangeArrowheads="1"/>
            </p:cNvSpPr>
            <p:nvPr/>
          </p:nvSpPr>
          <p:spPr bwMode="auto">
            <a:xfrm>
              <a:off x="5219700" y="5003948"/>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Focus group</a:t>
              </a:r>
            </a:p>
          </p:txBody>
        </p:sp>
        <p:sp>
          <p:nvSpPr>
            <p:cNvPr id="53261" name="AutoShape 10"/>
            <p:cNvSpPr>
              <a:spLocks noChangeArrowheads="1"/>
            </p:cNvSpPr>
            <p:nvPr/>
          </p:nvSpPr>
          <p:spPr bwMode="auto">
            <a:xfrm>
              <a:off x="5219700" y="4103836"/>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Surveys and questionnaires</a:t>
              </a:r>
            </a:p>
          </p:txBody>
        </p:sp>
        <p:sp>
          <p:nvSpPr>
            <p:cNvPr id="53262" name="AutoShape 11"/>
            <p:cNvSpPr>
              <a:spLocks noChangeArrowheads="1"/>
            </p:cNvSpPr>
            <p:nvPr/>
          </p:nvSpPr>
          <p:spPr bwMode="auto">
            <a:xfrm>
              <a:off x="5219700" y="3203723"/>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Oral interviews</a:t>
              </a:r>
            </a:p>
          </p:txBody>
        </p:sp>
        <p:sp>
          <p:nvSpPr>
            <p:cNvPr id="41996" name="AutoShape 12"/>
            <p:cNvSpPr>
              <a:spLocks noChangeArrowheads="1"/>
            </p:cNvSpPr>
            <p:nvPr/>
          </p:nvSpPr>
          <p:spPr bwMode="auto">
            <a:xfrm>
              <a:off x="360363" y="5904061"/>
              <a:ext cx="4319587" cy="900112"/>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defRPr/>
              </a:pPr>
              <a:r>
                <a:rPr lang="en-US" sz="2400" dirty="0">
                  <a:solidFill>
                    <a:schemeClr val="bg1"/>
                  </a:solidFill>
                </a:rPr>
                <a:t>Portfolios</a:t>
              </a:r>
            </a:p>
            <a:p>
              <a:pPr algn="ctr">
                <a:tabLst>
                  <a:tab pos="723825" algn="l"/>
                  <a:tab pos="1447649" algn="l"/>
                  <a:tab pos="2171475" algn="l"/>
                  <a:tab pos="2895300" algn="l"/>
                  <a:tab pos="3619124" algn="l"/>
                </a:tabLst>
                <a:defRPr/>
              </a:pPr>
              <a:r>
                <a:rPr lang="en-US" sz="2400" dirty="0">
                  <a:solidFill>
                    <a:schemeClr val="bg1"/>
                  </a:solidFill>
                </a:rPr>
                <a:t>(student maintained material)</a:t>
              </a:r>
            </a:p>
          </p:txBody>
        </p:sp>
        <p:sp>
          <p:nvSpPr>
            <p:cNvPr id="41997" name="AutoShape 13"/>
            <p:cNvSpPr>
              <a:spLocks noChangeArrowheads="1"/>
            </p:cNvSpPr>
            <p:nvPr/>
          </p:nvSpPr>
          <p:spPr bwMode="auto">
            <a:xfrm>
              <a:off x="5219700" y="5904061"/>
              <a:ext cx="4319588" cy="900112"/>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defRPr/>
              </a:pPr>
              <a:r>
                <a:rPr lang="en-US" sz="2400" dirty="0">
                  <a:solidFill>
                    <a:schemeClr val="bg1"/>
                  </a:solidFill>
                </a:rPr>
                <a:t>Archival records</a:t>
              </a:r>
            </a:p>
            <a:p>
              <a:pPr algn="ctr">
                <a:tabLst>
                  <a:tab pos="723825" algn="l"/>
                  <a:tab pos="1447649" algn="l"/>
                  <a:tab pos="2171475" algn="l"/>
                  <a:tab pos="2895300" algn="l"/>
                  <a:tab pos="3619124" algn="l"/>
                </a:tabLst>
                <a:defRPr/>
              </a:pPr>
              <a:r>
                <a:rPr lang="en-US" sz="2400" dirty="0">
                  <a:solidFill>
                    <a:schemeClr val="bg1"/>
                  </a:solidFill>
                </a:rPr>
                <a:t>(registrar's data, records, ...)</a:t>
              </a:r>
            </a:p>
          </p:txBody>
        </p:sp>
      </p:grpSp>
    </p:spTree>
    <p:extLst>
      <p:ext uri="{BB962C8B-B14F-4D97-AF65-F5344CB8AC3E}">
        <p14:creationId xmlns:p14="http://schemas.microsoft.com/office/powerpoint/2010/main" val="21546232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Scoring</a:t>
            </a:r>
            <a:endParaRPr lang="en-US" b="1" dirty="0"/>
          </a:p>
        </p:txBody>
      </p:sp>
      <p:sp>
        <p:nvSpPr>
          <p:cNvPr id="3" name="Content Placeholder 2"/>
          <p:cNvSpPr>
            <a:spLocks noGrp="1"/>
          </p:cNvSpPr>
          <p:nvPr>
            <p:ph idx="1"/>
          </p:nvPr>
        </p:nvSpPr>
        <p:spPr/>
        <p:txBody>
          <a:bodyPr/>
          <a:lstStyle/>
          <a:p>
            <a:r>
              <a:rPr lang="en-US" dirty="0" smtClean="0"/>
              <a:t>Numeric (mark out of 10)</a:t>
            </a:r>
          </a:p>
          <a:p>
            <a:r>
              <a:rPr lang="en-US" dirty="0" smtClean="0"/>
              <a:t>Rubric (discrete levels with description of performance)</a:t>
            </a:r>
          </a:p>
          <a:p>
            <a:r>
              <a:rPr lang="en-US" dirty="0" smtClean="0"/>
              <a:t>Complete/not complete</a:t>
            </a: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44</a:t>
            </a:fld>
            <a:endParaRPr lang="en-US"/>
          </a:p>
        </p:txBody>
      </p:sp>
    </p:spTree>
    <p:extLst>
      <p:ext uri="{BB962C8B-B14F-4D97-AF65-F5344CB8AC3E}">
        <p14:creationId xmlns:p14="http://schemas.microsoft.com/office/powerpoint/2010/main" val="1379982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412" y="-8102"/>
            <a:ext cx="6929138" cy="7549096"/>
          </a:xfrm>
          <a:prstGeom prst="rect">
            <a:avLst/>
          </a:prstGeom>
        </p:spPr>
      </p:pic>
      <p:sp>
        <p:nvSpPr>
          <p:cNvPr id="3" name="TextBox 2"/>
          <p:cNvSpPr txBox="1"/>
          <p:nvPr/>
        </p:nvSpPr>
        <p:spPr>
          <a:xfrm>
            <a:off x="0" y="-2137"/>
            <a:ext cx="10080625" cy="1104709"/>
          </a:xfrm>
          <a:prstGeom prst="rect">
            <a:avLst/>
          </a:prstGeom>
          <a:noFill/>
        </p:spPr>
        <p:txBody>
          <a:bodyPr wrap="square" lIns="100783" tIns="50392" rIns="100783" bIns="50392" rtlCol="0">
            <a:spAutoFit/>
          </a:bodyPr>
          <a:lstStyle/>
          <a:p>
            <a:r>
              <a:rPr lang="en-CA" sz="3200" b="1" dirty="0" smtClean="0"/>
              <a:t>Process Tool: </a:t>
            </a:r>
          </a:p>
          <a:p>
            <a:r>
              <a:rPr lang="en-CA" sz="3200" b="1" dirty="0" smtClean="0"/>
              <a:t>Rubric</a:t>
            </a:r>
            <a:endParaRPr lang="en-CA" sz="3200" b="1" dirty="0"/>
          </a:p>
        </p:txBody>
      </p:sp>
    </p:spTree>
    <p:extLst>
      <p:ext uri="{BB962C8B-B14F-4D97-AF65-F5344CB8AC3E}">
        <p14:creationId xmlns:p14="http://schemas.microsoft.com/office/powerpoint/2010/main" val="197943698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46</a:t>
            </a:fld>
            <a:endParaRPr lang="en-US"/>
          </a:p>
        </p:txBody>
      </p:sp>
      <p:pic>
        <p:nvPicPr>
          <p:cNvPr id="4" name="Picture 3"/>
          <p:cNvPicPr>
            <a:picLocks noChangeAspect="1"/>
          </p:cNvPicPr>
          <p:nvPr/>
        </p:nvPicPr>
        <p:blipFill>
          <a:blip r:embed="rId2"/>
          <a:stretch>
            <a:fillRect/>
          </a:stretch>
        </p:blipFill>
        <p:spPr>
          <a:xfrm>
            <a:off x="533400" y="0"/>
            <a:ext cx="9013041" cy="7559675"/>
          </a:xfrm>
          <a:prstGeom prst="rect">
            <a:avLst/>
          </a:prstGeom>
        </p:spPr>
      </p:pic>
    </p:spTree>
    <p:extLst>
      <p:ext uri="{BB962C8B-B14F-4D97-AF65-F5344CB8AC3E}">
        <p14:creationId xmlns:p14="http://schemas.microsoft.com/office/powerpoint/2010/main" val="933170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1" dirty="0" smtClean="0"/>
              <a:t>Validated rubric </a:t>
            </a:r>
            <a:r>
              <a:rPr lang="en-US" sz="4400" b="1" dirty="0"/>
              <a:t>development</a:t>
            </a:r>
            <a:br>
              <a:rPr lang="en-US" sz="4400" b="1" dirty="0"/>
            </a:br>
            <a:r>
              <a:rPr lang="en-US" sz="4400" b="1" dirty="0"/>
              <a:t>(University of Toronto) </a:t>
            </a:r>
            <a:endParaRPr lang="en-US" sz="4400" dirty="0"/>
          </a:p>
        </p:txBody>
      </p:sp>
      <p:pic>
        <p:nvPicPr>
          <p:cNvPr id="4" name="Picture 3"/>
          <p:cNvPicPr>
            <a:picLocks noChangeAspect="1"/>
          </p:cNvPicPr>
          <p:nvPr/>
        </p:nvPicPr>
        <p:blipFill>
          <a:blip r:embed="rId2"/>
          <a:stretch>
            <a:fillRect/>
          </a:stretch>
        </p:blipFill>
        <p:spPr>
          <a:xfrm>
            <a:off x="0" y="1763925"/>
            <a:ext cx="10080625" cy="5715329"/>
          </a:xfrm>
          <a:prstGeom prst="rect">
            <a:avLst/>
          </a:prstGeom>
        </p:spPr>
      </p:pic>
    </p:spTree>
    <p:extLst>
      <p:ext uri="{BB962C8B-B14F-4D97-AF65-F5344CB8AC3E}">
        <p14:creationId xmlns:p14="http://schemas.microsoft.com/office/powerpoint/2010/main" val="1112999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9792" y="107429"/>
            <a:ext cx="9433047" cy="1259946"/>
          </a:xfrm>
        </p:spPr>
        <p:txBody>
          <a:bodyPr>
            <a:normAutofit/>
          </a:bodyPr>
          <a:lstStyle/>
          <a:p>
            <a:r>
              <a:rPr lang="en-CA" sz="4000" b="1" dirty="0" smtClean="0"/>
              <a:t>Example: Rubric for design report (</a:t>
            </a:r>
            <a:r>
              <a:rPr lang="en-CA" sz="4000" b="1" dirty="0"/>
              <a:t>UBC)</a:t>
            </a:r>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48</a:t>
            </a:fld>
            <a:endParaRPr lang="en-US"/>
          </a:p>
        </p:txBody>
      </p:sp>
      <p:pic>
        <p:nvPicPr>
          <p:cNvPr id="4113"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4" y="1154510"/>
            <a:ext cx="10513167" cy="606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251445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1"/>
          <p:cNvSpPr txBox="1">
            <a:spLocks noChangeArrowheads="1"/>
          </p:cNvSpPr>
          <p:nvPr/>
        </p:nvSpPr>
        <p:spPr bwMode="auto">
          <a:xfrm>
            <a:off x="755650" y="2184403"/>
            <a:ext cx="8567738" cy="4773613"/>
          </a:xfrm>
          <a:prstGeom prst="rect">
            <a:avLst/>
          </a:prstGeom>
          <a:noFill/>
          <a:ln w="9525">
            <a:noFill/>
            <a:round/>
            <a:headEnd/>
            <a:tailEnd/>
          </a:ln>
        </p:spPr>
        <p:txBody>
          <a:bodyPr wrap="none" lIns="91420" tIns="45711" rIns="91420" bIns="45711" anchor="ctr"/>
          <a:lstStyle/>
          <a:p>
            <a:endParaRPr lang="en-CA"/>
          </a:p>
        </p:txBody>
      </p:sp>
      <p:sp>
        <p:nvSpPr>
          <p:cNvPr id="100355" name="Rectangle 2"/>
          <p:cNvSpPr>
            <a:spLocks noGrp="1" noChangeArrowheads="1"/>
          </p:cNvSpPr>
          <p:nvPr>
            <p:ph type="title"/>
          </p:nvPr>
        </p:nvSpPr>
        <p:spPr>
          <a:xfrm>
            <a:off x="288925" y="251445"/>
            <a:ext cx="9070975" cy="560387"/>
          </a:xfrm>
        </p:spPr>
        <p:txBody>
          <a:bodyPr>
            <a:normAutofit fontScale="90000"/>
          </a:bodyPr>
          <a:lstStyle/>
          <a:p>
            <a:pPr algn="l">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Example: Assessing math knowledge (Queen’s)</a:t>
            </a:r>
          </a:p>
        </p:txBody>
      </p:sp>
      <p:sp>
        <p:nvSpPr>
          <p:cNvPr id="100356" name="Rectangle 3"/>
          <p:cNvSpPr>
            <a:spLocks noGrp="1" noChangeArrowheads="1"/>
          </p:cNvSpPr>
          <p:nvPr>
            <p:ph idx="1"/>
          </p:nvPr>
        </p:nvSpPr>
        <p:spPr>
          <a:xfrm>
            <a:off x="431800" y="1043533"/>
            <a:ext cx="9070975" cy="6120680"/>
          </a:xfrm>
        </p:spPr>
        <p:txBody>
          <a:bodyPr>
            <a:normAutofit lnSpcReduction="10000"/>
          </a:bodyPr>
          <a:lstStyle/>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Calculus course had three learning outcomes that were indicators for Knowledge base in first year:</a:t>
            </a:r>
          </a:p>
          <a:p>
            <a:pPr marL="863422" lvl="1" indent="-323782">
              <a:buFont typeface="StarSymbol" charset="0"/>
              <a:buAutoNum type="arabicPeriod"/>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Create mathematical descriptions or expressions to model a real-world problem</a:t>
            </a:r>
          </a:p>
          <a:p>
            <a:pPr marL="863422" lvl="1" indent="-323782">
              <a:buFont typeface="StarSymbol" charset="0"/>
              <a:buAutoNum type="arabicPeriod"/>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Select and describe appropriate tools to solve mathematical problems that arise from modeling a real-world problem</a:t>
            </a:r>
          </a:p>
          <a:p>
            <a:pPr marL="863422" lvl="1" indent="-323782">
              <a:buFont typeface="StarSymbol" charset="0"/>
              <a:buAutoNum type="arabicPeriod"/>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Use solution to mathematical problems to inform the real-world problem that gave rise to it</a:t>
            </a:r>
            <a:endParaRPr lang="en-US" dirty="0"/>
          </a:p>
          <a:p>
            <a:pPr marL="98711" indent="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Instructor assessed those by specific questions </a:t>
            </a:r>
            <a:r>
              <a:rPr lang="en-US" dirty="0"/>
              <a:t>on </a:t>
            </a:r>
            <a:r>
              <a:rPr lang="en-US" dirty="0" smtClean="0"/>
              <a:t>exam</a:t>
            </a:r>
            <a:endParaRPr lang="en-US" dirty="0"/>
          </a:p>
          <a:p>
            <a:pPr marL="98711" indent="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endParaRPr lang="en-US" dirty="0" smtClean="0"/>
          </a:p>
          <a:p>
            <a:pPr marL="98711" indent="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endParaRPr lang="en-US" dirty="0" smtClean="0"/>
          </a:p>
        </p:txBody>
      </p:sp>
      <p:sp>
        <p:nvSpPr>
          <p:cNvPr id="6" name="Slide Number Placeholder 1"/>
          <p:cNvSpPr>
            <a:spLocks noGrp="1"/>
          </p:cNvSpPr>
          <p:nvPr>
            <p:ph type="sldNum" sz="quarter" idx="12"/>
          </p:nvPr>
        </p:nvSpPr>
        <p:spPr/>
        <p:txBody>
          <a:bodyPr/>
          <a:lstStyle/>
          <a:p>
            <a:pPr>
              <a:defRPr/>
            </a:pPr>
            <a:fld id="{8B073426-6DEB-4E18-827B-69449BFFB518}" type="slidenum">
              <a:rPr lang="en-US" smtClean="0"/>
              <a:pPr>
                <a:defRPr/>
              </a:pPr>
              <a:t>49</a:t>
            </a:fld>
            <a:endParaRPr lang="en-US"/>
          </a:p>
        </p:txBody>
      </p:sp>
    </p:spTree>
    <p:extLst>
      <p:ext uri="{BB962C8B-B14F-4D97-AF65-F5344CB8AC3E}">
        <p14:creationId xmlns:p14="http://schemas.microsoft.com/office/powerpoint/2010/main" val="389400514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smtClean="0"/>
              <a:t>J. Biggs, </a:t>
            </a:r>
            <a:r>
              <a:rPr lang="en-US" dirty="0" smtClean="0"/>
              <a:t>Teaching for Quality Learning</a:t>
            </a:r>
          </a:p>
          <a:p>
            <a:pPr marL="0" indent="0">
              <a:buNone/>
            </a:pPr>
            <a:r>
              <a:rPr lang="en-US" i="1" dirty="0"/>
              <a:t>Overall process of constructive alignment, outcomes, rubrics, assessment</a:t>
            </a:r>
          </a:p>
          <a:p>
            <a:pPr marL="0" indent="0">
              <a:buNone/>
            </a:pPr>
            <a:endParaRPr lang="en-US" dirty="0" smtClean="0"/>
          </a:p>
          <a:p>
            <a:pPr marL="0" indent="0">
              <a:buNone/>
            </a:pPr>
            <a:r>
              <a:rPr lang="en-US" dirty="0" smtClean="0"/>
              <a:t>T. Banta (2002), Building a Scholarship of Assessment (particularly </a:t>
            </a:r>
            <a:r>
              <a:rPr lang="en-US" dirty="0" err="1" smtClean="0"/>
              <a:t>ch.</a:t>
            </a:r>
            <a:r>
              <a:rPr lang="en-US" dirty="0" smtClean="0"/>
              <a:t> 14)</a:t>
            </a:r>
          </a:p>
          <a:p>
            <a:pPr marL="0" indent="0">
              <a:buNone/>
            </a:pPr>
            <a:r>
              <a:rPr lang="en-US" i="1" dirty="0"/>
              <a:t>A</a:t>
            </a:r>
            <a:r>
              <a:rPr lang="en-US" i="1" dirty="0" smtClean="0"/>
              <a:t>ssessment</a:t>
            </a:r>
            <a:r>
              <a:rPr lang="en-US" dirty="0" smtClean="0"/>
              <a:t> </a:t>
            </a:r>
            <a:r>
              <a:rPr lang="en-US" i="1" dirty="0" smtClean="0"/>
              <a:t>principles</a:t>
            </a:r>
            <a:endParaRPr lang="en-US" i="1"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5</a:t>
            </a:fld>
            <a:endParaRPr lang="en-US"/>
          </a:p>
        </p:txBody>
      </p:sp>
    </p:spTree>
    <p:extLst>
      <p:ext uri="{BB962C8B-B14F-4D97-AF65-F5344CB8AC3E}">
        <p14:creationId xmlns:p14="http://schemas.microsoft.com/office/powerpoint/2010/main" val="1413948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04031" y="374745"/>
            <a:ext cx="9072563" cy="884812"/>
          </a:xfrm>
        </p:spPr>
        <p:txBody>
          <a:bodyPr>
            <a:normAutofit/>
          </a:bodyPr>
          <a:lstStyle/>
          <a:p>
            <a:pPr algn="l"/>
            <a:r>
              <a:rPr lang="en-CA" sz="4400" b="1" dirty="0"/>
              <a:t>Example (cont’d):</a:t>
            </a:r>
          </a:p>
        </p:txBody>
      </p:sp>
      <p:sp>
        <p:nvSpPr>
          <p:cNvPr id="8" name="Content Placeholder 7"/>
          <p:cNvSpPr>
            <a:spLocks noGrp="1"/>
          </p:cNvSpPr>
          <p:nvPr>
            <p:ph idx="1"/>
          </p:nvPr>
        </p:nvSpPr>
        <p:spPr>
          <a:xfrm>
            <a:off x="503241" y="1115541"/>
            <a:ext cx="8641529" cy="1583579"/>
          </a:xfrm>
        </p:spPr>
        <p:txBody>
          <a:bodyPr>
            <a:normAutofit/>
          </a:bodyPr>
          <a:lstStyle/>
          <a:p>
            <a:pPr marL="0" indent="0">
              <a:buNone/>
            </a:pPr>
            <a:r>
              <a:rPr lang="en-CA" sz="2800" dirty="0" smtClean="0"/>
              <a:t>Outcome #1: Create mathematical descriptions or expressions to model a real-world problem</a:t>
            </a:r>
            <a:endParaRPr lang="en-CA" sz="2800" dirty="0"/>
          </a:p>
        </p:txBody>
      </p:sp>
      <p:sp>
        <p:nvSpPr>
          <p:cNvPr id="6" name="Slide Number Placeholder 5"/>
          <p:cNvSpPr>
            <a:spLocks noGrp="1"/>
          </p:cNvSpPr>
          <p:nvPr>
            <p:ph type="sldNum" sz="quarter" idx="12"/>
          </p:nvPr>
        </p:nvSpPr>
        <p:spPr/>
        <p:txBody>
          <a:bodyPr/>
          <a:lstStyle/>
          <a:p>
            <a:pPr>
              <a:defRPr/>
            </a:pPr>
            <a:fld id="{77A1959C-BFB6-4317-B126-00B8EFD27B09}" type="slidenum">
              <a:rPr lang="en-US" smtClean="0"/>
              <a:pPr>
                <a:defRPr/>
              </a:pPr>
              <a:t>50</a:t>
            </a:fld>
            <a:endParaRPr lang="en-US"/>
          </a:p>
        </p:txBody>
      </p:sp>
      <p:sp>
        <p:nvSpPr>
          <p:cNvPr id="10" name="Rectangle 9"/>
          <p:cNvSpPr/>
          <p:nvPr/>
        </p:nvSpPr>
        <p:spPr>
          <a:xfrm>
            <a:off x="575816" y="2123653"/>
            <a:ext cx="9073008" cy="530383"/>
          </a:xfrm>
          <a:prstGeom prst="rect">
            <a:avLst/>
          </a:prstGeom>
        </p:spPr>
        <p:txBody>
          <a:bodyPr wrap="square" lIns="91420" tIns="45711" rIns="91420" bIns="45711">
            <a:spAutoFit/>
          </a:bodyPr>
          <a:lstStyle/>
          <a:p>
            <a:r>
              <a:rPr lang="en-CA" sz="2800" dirty="0" smtClean="0"/>
              <a:t>Question Context</a:t>
            </a:r>
            <a:r>
              <a:rPr lang="en-CA" sz="2800" dirty="0"/>
              <a:t>: </a:t>
            </a:r>
            <a:r>
              <a:rPr lang="en-CA" sz="2800" dirty="0" smtClean="0"/>
              <a:t>calculating intersection </a:t>
            </a:r>
            <a:r>
              <a:rPr lang="en-CA" sz="2800" dirty="0"/>
              <a:t>of two </a:t>
            </a:r>
            <a:r>
              <a:rPr lang="en-CA" sz="2800" dirty="0" smtClean="0"/>
              <a:t>trajectories</a:t>
            </a:r>
            <a:endParaRPr lang="en-CA" sz="2800" dirty="0"/>
          </a:p>
        </p:txBody>
      </p:sp>
      <p:pic>
        <p:nvPicPr>
          <p:cNvPr id="208898" name="Picture 2"/>
          <p:cNvPicPr>
            <a:picLocks noChangeAspect="1" noChangeArrowheads="1"/>
          </p:cNvPicPr>
          <p:nvPr/>
        </p:nvPicPr>
        <p:blipFill>
          <a:blip r:embed="rId2" cstate="print"/>
          <a:srcRect/>
          <a:stretch>
            <a:fillRect/>
          </a:stretch>
        </p:blipFill>
        <p:spPr bwMode="auto">
          <a:xfrm>
            <a:off x="1727944" y="2755743"/>
            <a:ext cx="6408712" cy="4780830"/>
          </a:xfrm>
          <a:prstGeom prst="rect">
            <a:avLst/>
          </a:prstGeom>
          <a:noFill/>
          <a:ln w="9525">
            <a:noFill/>
            <a:miter lim="800000"/>
            <a:headEnd/>
            <a:tailEnd/>
          </a:ln>
        </p:spPr>
      </p:pic>
    </p:spTree>
    <p:extLst>
      <p:ext uri="{BB962C8B-B14F-4D97-AF65-F5344CB8AC3E}">
        <p14:creationId xmlns:p14="http://schemas.microsoft.com/office/powerpoint/2010/main" val="214116044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CA" b="1" dirty="0" smtClean="0"/>
              <a:t>Tracking outcomes scores derived from exams</a:t>
            </a:r>
            <a:endParaRPr lang="en-CA"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43349029"/>
              </p:ext>
            </p:extLst>
          </p:nvPr>
        </p:nvGraphicFramePr>
        <p:xfrm>
          <a:off x="503238" y="1763713"/>
          <a:ext cx="9073578" cy="2895600"/>
        </p:xfrm>
        <a:graphic>
          <a:graphicData uri="http://schemas.openxmlformats.org/drawingml/2006/table">
            <a:tbl>
              <a:tblPr firstRow="1" bandRow="1">
                <a:tableStyleId>{5C22544A-7EE6-4342-B048-85BDC9FD1C3A}</a:tableStyleId>
              </a:tblPr>
              <a:tblGrid>
                <a:gridCol w="1728762"/>
                <a:gridCol w="1368152"/>
                <a:gridCol w="3024336"/>
                <a:gridCol w="2952328"/>
              </a:tblGrid>
              <a:tr h="370840">
                <a:tc>
                  <a:txBody>
                    <a:bodyPr/>
                    <a:lstStyle/>
                    <a:p>
                      <a:r>
                        <a:rPr lang="en-CA" dirty="0" smtClean="0"/>
                        <a:t>Student name</a:t>
                      </a:r>
                      <a:endParaRPr lang="en-CA" dirty="0"/>
                    </a:p>
                  </a:txBody>
                  <a:tcPr/>
                </a:tc>
                <a:tc>
                  <a:txBody>
                    <a:bodyPr/>
                    <a:lstStyle/>
                    <a:p>
                      <a:r>
                        <a:rPr lang="en-CA" dirty="0" smtClean="0"/>
                        <a:t>Exam mark (/100)</a:t>
                      </a:r>
                      <a:endParaRPr lang="en-CA" dirty="0"/>
                    </a:p>
                  </a:txBody>
                  <a:tcPr/>
                </a:tc>
                <a:tc>
                  <a:txBody>
                    <a:bodyPr/>
                    <a:lstStyle/>
                    <a:p>
                      <a:r>
                        <a:rPr lang="en-CA" dirty="0" smtClean="0">
                          <a:solidFill>
                            <a:schemeClr val="tx1"/>
                          </a:solidFill>
                        </a:rPr>
                        <a:t>Learning outcome 1</a:t>
                      </a:r>
                      <a:r>
                        <a:rPr lang="en-CA" dirty="0" smtClean="0"/>
                        <a:t> mark from exam question 2 </a:t>
                      </a:r>
                    </a:p>
                    <a:p>
                      <a:r>
                        <a:rPr lang="en-CA" dirty="0" smtClean="0"/>
                        <a:t>(/6)</a:t>
                      </a:r>
                      <a:endParaRPr lang="en-CA" dirty="0"/>
                    </a:p>
                  </a:txBody>
                  <a:tcPr/>
                </a:tc>
                <a:tc>
                  <a:txBody>
                    <a:bodyPr/>
                    <a:lstStyle/>
                    <a:p>
                      <a:pPr marL="0" marR="0" indent="0" algn="l" defTabSz="1007838" rtl="0" eaLnBrk="1" fontAlgn="auto" latinLnBrk="0" hangingPunct="1">
                        <a:lnSpc>
                          <a:spcPct val="100000"/>
                        </a:lnSpc>
                        <a:spcBef>
                          <a:spcPts val="0"/>
                        </a:spcBef>
                        <a:spcAft>
                          <a:spcPts val="0"/>
                        </a:spcAft>
                        <a:buClrTx/>
                        <a:buSzTx/>
                        <a:buFontTx/>
                        <a:buNone/>
                        <a:tabLst/>
                        <a:defRPr/>
                      </a:pPr>
                      <a:r>
                        <a:rPr lang="en-CA" dirty="0" smtClean="0">
                          <a:solidFill>
                            <a:srgbClr val="000000"/>
                          </a:solidFill>
                        </a:rPr>
                        <a:t>Learning outcome 2</a:t>
                      </a:r>
                      <a:r>
                        <a:rPr lang="en-CA" dirty="0" smtClean="0"/>
                        <a:t> mark from exam question 5 </a:t>
                      </a:r>
                    </a:p>
                    <a:p>
                      <a:pPr marL="0" marR="0" indent="0" algn="l" defTabSz="1007838" rtl="0" eaLnBrk="1" fontAlgn="auto" latinLnBrk="0" hangingPunct="1">
                        <a:lnSpc>
                          <a:spcPct val="100000"/>
                        </a:lnSpc>
                        <a:spcBef>
                          <a:spcPts val="0"/>
                        </a:spcBef>
                        <a:spcAft>
                          <a:spcPts val="0"/>
                        </a:spcAft>
                        <a:buClrTx/>
                        <a:buSzTx/>
                        <a:buFontTx/>
                        <a:buNone/>
                        <a:tabLst/>
                        <a:defRPr/>
                      </a:pPr>
                      <a:r>
                        <a:rPr lang="en-CA" dirty="0" smtClean="0"/>
                        <a:t>(/6)</a:t>
                      </a:r>
                    </a:p>
                    <a:p>
                      <a:endParaRPr lang="en-CA" dirty="0"/>
                    </a:p>
                  </a:txBody>
                  <a:tcPr/>
                </a:tc>
              </a:tr>
              <a:tr h="370840">
                <a:tc>
                  <a:txBody>
                    <a:bodyPr/>
                    <a:lstStyle/>
                    <a:p>
                      <a:r>
                        <a:rPr lang="en-CA" dirty="0" smtClean="0"/>
                        <a:t>Bill</a:t>
                      </a:r>
                      <a:endParaRPr lang="en-CA" dirty="0"/>
                    </a:p>
                  </a:txBody>
                  <a:tcPr/>
                </a:tc>
                <a:tc>
                  <a:txBody>
                    <a:bodyPr/>
                    <a:lstStyle/>
                    <a:p>
                      <a:r>
                        <a:rPr lang="en-CA" dirty="0" smtClean="0"/>
                        <a:t>70</a:t>
                      </a:r>
                      <a:endParaRPr lang="en-CA" dirty="0"/>
                    </a:p>
                  </a:txBody>
                  <a:tcPr/>
                </a:tc>
                <a:tc>
                  <a:txBody>
                    <a:bodyPr/>
                    <a:lstStyle/>
                    <a:p>
                      <a:r>
                        <a:rPr lang="en-CA" dirty="0" smtClean="0"/>
                        <a:t>6</a:t>
                      </a:r>
                      <a:endParaRPr lang="en-CA" dirty="0"/>
                    </a:p>
                  </a:txBody>
                  <a:tcPr/>
                </a:tc>
                <a:tc>
                  <a:txBody>
                    <a:bodyPr/>
                    <a:lstStyle/>
                    <a:p>
                      <a:r>
                        <a:rPr lang="en-CA" dirty="0" smtClean="0"/>
                        <a:t>2</a:t>
                      </a:r>
                      <a:endParaRPr lang="en-CA" dirty="0"/>
                    </a:p>
                  </a:txBody>
                  <a:tcPr/>
                </a:tc>
              </a:tr>
              <a:tr h="370840">
                <a:tc>
                  <a:txBody>
                    <a:bodyPr/>
                    <a:lstStyle/>
                    <a:p>
                      <a:r>
                        <a:rPr lang="en-CA" dirty="0" smtClean="0"/>
                        <a:t>Sandra</a:t>
                      </a:r>
                      <a:endParaRPr lang="en-CA" dirty="0"/>
                    </a:p>
                  </a:txBody>
                  <a:tcPr/>
                </a:tc>
                <a:tc>
                  <a:txBody>
                    <a:bodyPr/>
                    <a:lstStyle/>
                    <a:p>
                      <a:r>
                        <a:rPr lang="en-CA" dirty="0" smtClean="0"/>
                        <a:t>72</a:t>
                      </a:r>
                      <a:endParaRPr lang="en-CA" dirty="0"/>
                    </a:p>
                  </a:txBody>
                  <a:tcPr/>
                </a:tc>
                <a:tc>
                  <a:txBody>
                    <a:bodyPr/>
                    <a:lstStyle/>
                    <a:p>
                      <a:r>
                        <a:rPr lang="en-CA" dirty="0" smtClean="0"/>
                        <a:t>4</a:t>
                      </a:r>
                      <a:endParaRPr lang="en-CA" dirty="0"/>
                    </a:p>
                  </a:txBody>
                  <a:tcPr/>
                </a:tc>
                <a:tc>
                  <a:txBody>
                    <a:bodyPr/>
                    <a:lstStyle/>
                    <a:p>
                      <a:r>
                        <a:rPr lang="en-CA" dirty="0" smtClean="0"/>
                        <a:t>6</a:t>
                      </a:r>
                      <a:endParaRPr lang="en-CA" dirty="0"/>
                    </a:p>
                  </a:txBody>
                  <a:tcPr/>
                </a:tc>
              </a:tr>
              <a:tr h="370840">
                <a:tc>
                  <a:txBody>
                    <a:bodyPr/>
                    <a:lstStyle/>
                    <a:p>
                      <a:r>
                        <a:rPr lang="en-CA" dirty="0" smtClean="0"/>
                        <a:t>Ahmed</a:t>
                      </a:r>
                      <a:endParaRPr lang="en-CA" dirty="0"/>
                    </a:p>
                  </a:txBody>
                  <a:tcPr/>
                </a:tc>
                <a:tc>
                  <a:txBody>
                    <a:bodyPr/>
                    <a:lstStyle/>
                    <a:p>
                      <a:r>
                        <a:rPr lang="en-CA" dirty="0" smtClean="0"/>
                        <a:t>86</a:t>
                      </a:r>
                      <a:endParaRPr lang="en-CA" dirty="0"/>
                    </a:p>
                  </a:txBody>
                  <a:tcPr/>
                </a:tc>
                <a:tc>
                  <a:txBody>
                    <a:bodyPr/>
                    <a:lstStyle/>
                    <a:p>
                      <a:r>
                        <a:rPr lang="en-CA" dirty="0" smtClean="0"/>
                        <a:t>6</a:t>
                      </a:r>
                      <a:endParaRPr lang="en-CA" dirty="0"/>
                    </a:p>
                  </a:txBody>
                  <a:tcPr/>
                </a:tc>
                <a:tc>
                  <a:txBody>
                    <a:bodyPr/>
                    <a:lstStyle/>
                    <a:p>
                      <a:r>
                        <a:rPr lang="en-CA" dirty="0" smtClean="0"/>
                        <a:t>6</a:t>
                      </a:r>
                      <a:endParaRPr lang="en-CA" dirty="0"/>
                    </a:p>
                  </a:txBody>
                  <a:tcPr/>
                </a:tc>
              </a:tr>
              <a:tr h="370840">
                <a:tc>
                  <a:txBody>
                    <a:bodyPr/>
                    <a:lstStyle/>
                    <a:p>
                      <a:r>
                        <a:rPr lang="en-CA" dirty="0" smtClean="0"/>
                        <a:t>Yin</a:t>
                      </a:r>
                      <a:endParaRPr lang="en-CA" dirty="0"/>
                    </a:p>
                  </a:txBody>
                  <a:tcPr/>
                </a:tc>
                <a:tc>
                  <a:txBody>
                    <a:bodyPr/>
                    <a:lstStyle/>
                    <a:p>
                      <a:r>
                        <a:rPr lang="en-CA" dirty="0" smtClean="0"/>
                        <a:t>68</a:t>
                      </a:r>
                      <a:endParaRPr lang="en-CA" dirty="0"/>
                    </a:p>
                  </a:txBody>
                  <a:tcPr/>
                </a:tc>
                <a:tc>
                  <a:txBody>
                    <a:bodyPr/>
                    <a:lstStyle/>
                    <a:p>
                      <a:r>
                        <a:rPr lang="en-CA" dirty="0" smtClean="0"/>
                        <a:t>3</a:t>
                      </a:r>
                      <a:endParaRPr lang="en-CA" dirty="0"/>
                    </a:p>
                  </a:txBody>
                  <a:tcPr/>
                </a:tc>
                <a:tc>
                  <a:txBody>
                    <a:bodyPr/>
                    <a:lstStyle/>
                    <a:p>
                      <a:r>
                        <a:rPr lang="en-CA" dirty="0" smtClean="0"/>
                        <a:t>4</a:t>
                      </a:r>
                      <a:endParaRPr lang="en-CA" dirty="0"/>
                    </a:p>
                  </a:txBody>
                  <a:tcPr/>
                </a:tc>
              </a:tr>
            </a:tbl>
          </a:graphicData>
        </a:graphic>
      </p:graphicFrame>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51</a:t>
            </a:fld>
            <a:endParaRPr lang="en-US"/>
          </a:p>
        </p:txBody>
      </p:sp>
    </p:spTree>
    <p:extLst>
      <p:ext uri="{BB962C8B-B14F-4D97-AF65-F5344CB8AC3E}">
        <p14:creationId xmlns:p14="http://schemas.microsoft.com/office/powerpoint/2010/main" val="341281930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588396"/>
          </a:xfrm>
          <a:prstGeom prst="rect">
            <a:avLst/>
          </a:prstGeom>
          <a:noFill/>
        </p:spPr>
        <p:txBody>
          <a:bodyPr wrap="square" lIns="100803" tIns="50402" rIns="100803" bIns="50402" rtlCol="0">
            <a:spAutoFit/>
          </a:bodyPr>
          <a:lstStyle/>
          <a:p>
            <a:r>
              <a:rPr lang="en-CA" sz="3100" b="1" dirty="0"/>
              <a:t>Collecting 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652288" y="5322218"/>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3276264" y="4540980"/>
            <a:ext cx="3650153" cy="2263193"/>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20" name="Rectangle 19"/>
          <p:cNvSpPr/>
          <p:nvPr/>
        </p:nvSpPr>
        <p:spPr>
          <a:xfrm>
            <a:off x="-34305" y="6846235"/>
            <a:ext cx="10037652"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4: Analyze and interpret</a:t>
            </a:r>
            <a:endParaRPr lang="en-CA" sz="3100" b="1" dirty="0">
              <a:solidFill>
                <a:schemeClr val="accent2"/>
              </a:solidFill>
            </a:endParaRPr>
          </a:p>
        </p:txBody>
      </p:sp>
      <p:sp>
        <p:nvSpPr>
          <p:cNvPr id="22" name="TextBox 21"/>
          <p:cNvSpPr txBox="1"/>
          <p:nvPr/>
        </p:nvSpPr>
        <p:spPr>
          <a:xfrm>
            <a:off x="3994926" y="4503467"/>
            <a:ext cx="2090774" cy="592983"/>
          </a:xfrm>
          <a:prstGeom prst="rect">
            <a:avLst/>
          </a:prstGeom>
          <a:noFill/>
        </p:spPr>
        <p:txBody>
          <a:bodyPr wrap="none" rtlCol="0">
            <a:spAutoFit/>
          </a:bodyPr>
          <a:lstStyle/>
          <a:p>
            <a:r>
              <a:rPr lang="en-US" sz="3200" b="1" i="1" dirty="0" smtClean="0"/>
              <a:t>(Session 4)</a:t>
            </a:r>
            <a:endParaRPr lang="en-US" sz="3200" b="1" i="1" dirty="0"/>
          </a:p>
        </p:txBody>
      </p:sp>
    </p:spTree>
    <p:extLst>
      <p:ext uri="{BB962C8B-B14F-4D97-AF65-F5344CB8AC3E}">
        <p14:creationId xmlns:p14="http://schemas.microsoft.com/office/powerpoint/2010/main" val="3504597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CEAB reporting requirement</a:t>
            </a:r>
            <a:endParaRPr lang="en-US"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53</a:t>
            </a:fld>
            <a:endParaRPr lang="en-US"/>
          </a:p>
        </p:txBody>
      </p:sp>
      <p:pic>
        <p:nvPicPr>
          <p:cNvPr id="5" name="Picture 4"/>
          <p:cNvPicPr>
            <a:picLocks noChangeAspect="1"/>
          </p:cNvPicPr>
          <p:nvPr/>
        </p:nvPicPr>
        <p:blipFill>
          <a:blip r:embed="rId2"/>
          <a:stretch>
            <a:fillRect/>
          </a:stretch>
        </p:blipFill>
        <p:spPr>
          <a:xfrm>
            <a:off x="0" y="2070100"/>
            <a:ext cx="10080625" cy="3416525"/>
          </a:xfrm>
          <a:prstGeom prst="rect">
            <a:avLst/>
          </a:prstGeom>
        </p:spPr>
      </p:pic>
    </p:spTree>
    <p:extLst>
      <p:ext uri="{BB962C8B-B14F-4D97-AF65-F5344CB8AC3E}">
        <p14:creationId xmlns:p14="http://schemas.microsoft.com/office/powerpoint/2010/main" val="2521425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Approaches to Analyzing data</a:t>
            </a:r>
            <a:endParaRPr lang="en-US" dirty="0"/>
          </a:p>
        </p:txBody>
      </p:sp>
      <p:sp>
        <p:nvSpPr>
          <p:cNvPr id="3" name="Content Placeholder 2"/>
          <p:cNvSpPr>
            <a:spLocks noGrp="1"/>
          </p:cNvSpPr>
          <p:nvPr>
            <p:ph idx="1"/>
          </p:nvPr>
        </p:nvSpPr>
        <p:spPr/>
        <p:txBody>
          <a:bodyPr>
            <a:normAutofit/>
          </a:bodyPr>
          <a:lstStyle/>
          <a:p>
            <a:r>
              <a:rPr lang="en-US" dirty="0" smtClean="0"/>
              <a:t>Look at data </a:t>
            </a:r>
            <a:r>
              <a:rPr lang="en-US" dirty="0" smtClean="0">
                <a:solidFill>
                  <a:schemeClr val="accent6"/>
                </a:solidFill>
              </a:rPr>
              <a:t>by indicator/attribute</a:t>
            </a:r>
          </a:p>
          <a:p>
            <a:r>
              <a:rPr lang="en-US" dirty="0" smtClean="0">
                <a:solidFill>
                  <a:srgbClr val="F79646"/>
                </a:solidFill>
              </a:rPr>
              <a:t>Aggregate </a:t>
            </a:r>
            <a:r>
              <a:rPr lang="en-US" dirty="0" smtClean="0"/>
              <a:t>indicators and plot</a:t>
            </a:r>
          </a:p>
          <a:p>
            <a:r>
              <a:rPr lang="en-US" dirty="0" smtClean="0">
                <a:solidFill>
                  <a:srgbClr val="F79646"/>
                </a:solidFill>
              </a:rPr>
              <a:t>Cross sectional </a:t>
            </a:r>
            <a:r>
              <a:rPr lang="en-US" dirty="0" smtClean="0"/>
              <a:t>comparison (e.g. 1</a:t>
            </a:r>
            <a:r>
              <a:rPr lang="en-US" baseline="30000" dirty="0" smtClean="0"/>
              <a:t>st</a:t>
            </a:r>
            <a:r>
              <a:rPr lang="en-US" dirty="0" smtClean="0"/>
              <a:t> </a:t>
            </a:r>
            <a:r>
              <a:rPr lang="en-US" dirty="0" err="1" smtClean="0"/>
              <a:t>vs</a:t>
            </a:r>
            <a:r>
              <a:rPr lang="en-US" dirty="0" smtClean="0"/>
              <a:t> 4</a:t>
            </a:r>
            <a:r>
              <a:rPr lang="en-US" baseline="30000" dirty="0" smtClean="0"/>
              <a:t>th</a:t>
            </a:r>
            <a:r>
              <a:rPr lang="en-US" dirty="0" smtClean="0"/>
              <a:t> year)</a:t>
            </a:r>
          </a:p>
          <a:p>
            <a:r>
              <a:rPr lang="en-US" dirty="0" smtClean="0">
                <a:solidFill>
                  <a:srgbClr val="F79646"/>
                </a:solidFill>
              </a:rPr>
              <a:t>Longitudinal</a:t>
            </a:r>
          </a:p>
          <a:p>
            <a:r>
              <a:rPr lang="en-US" dirty="0"/>
              <a:t>Compare </a:t>
            </a:r>
            <a:r>
              <a:rPr lang="en-US" dirty="0" smtClean="0">
                <a:solidFill>
                  <a:srgbClr val="F79646"/>
                </a:solidFill>
              </a:rPr>
              <a:t>between institutions</a:t>
            </a:r>
          </a:p>
          <a:p>
            <a:r>
              <a:rPr lang="en-US" dirty="0" smtClean="0"/>
              <a:t>Compare special programs </a:t>
            </a:r>
            <a:r>
              <a:rPr lang="en-US" dirty="0" smtClean="0">
                <a:solidFill>
                  <a:srgbClr val="F79646"/>
                </a:solidFill>
              </a:rPr>
              <a:t>within institutions</a:t>
            </a:r>
            <a:endParaRPr lang="en-US" dirty="0">
              <a:solidFill>
                <a:srgbClr val="F79646"/>
              </a:solidFill>
            </a:endParaRPr>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54</a:t>
            </a:fld>
            <a:endParaRPr lang="en-US"/>
          </a:p>
        </p:txBody>
      </p:sp>
    </p:spTree>
    <p:extLst>
      <p:ext uri="{BB962C8B-B14F-4D97-AF65-F5344CB8AC3E}">
        <p14:creationId xmlns:p14="http://schemas.microsoft.com/office/powerpoint/2010/main" val="124094068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55</a:t>
            </a:fld>
            <a:endParaRPr lang="en-US"/>
          </a:p>
        </p:txBody>
      </p:sp>
      <p:pic>
        <p:nvPicPr>
          <p:cNvPr id="4" name="Picture 3"/>
          <p:cNvPicPr>
            <a:picLocks noChangeAspect="1"/>
          </p:cNvPicPr>
          <p:nvPr/>
        </p:nvPicPr>
        <p:blipFill>
          <a:blip r:embed="rId2"/>
          <a:stretch>
            <a:fillRect/>
          </a:stretch>
        </p:blipFill>
        <p:spPr>
          <a:xfrm>
            <a:off x="0" y="10187"/>
            <a:ext cx="8853891" cy="7559675"/>
          </a:xfrm>
          <a:prstGeom prst="rect">
            <a:avLst/>
          </a:prstGeom>
        </p:spPr>
      </p:pic>
      <p:sp>
        <p:nvSpPr>
          <p:cNvPr id="5" name="TextBox 4"/>
          <p:cNvSpPr txBox="1"/>
          <p:nvPr/>
        </p:nvSpPr>
        <p:spPr>
          <a:xfrm>
            <a:off x="1871960" y="6999310"/>
            <a:ext cx="3437898" cy="592983"/>
          </a:xfrm>
          <a:prstGeom prst="rect">
            <a:avLst/>
          </a:prstGeom>
          <a:noFill/>
        </p:spPr>
        <p:txBody>
          <a:bodyPr wrap="none" rtlCol="0">
            <a:spAutoFit/>
          </a:bodyPr>
          <a:lstStyle/>
          <a:p>
            <a:r>
              <a:rPr lang="en-US" sz="3200" b="1" i="1" dirty="0" smtClean="0"/>
              <a:t>(Session 4 activity)</a:t>
            </a:r>
            <a:endParaRPr lang="en-US" sz="3200" b="1" i="1" dirty="0"/>
          </a:p>
        </p:txBody>
      </p:sp>
    </p:spTree>
    <p:extLst>
      <p:ext uri="{BB962C8B-B14F-4D97-AF65-F5344CB8AC3E}">
        <p14:creationId xmlns:p14="http://schemas.microsoft.com/office/powerpoint/2010/main" val="3240382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PSC 100 Course Outcome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31" b="-374"/>
          <a:stretch/>
        </p:blipFill>
        <p:spPr>
          <a:xfrm>
            <a:off x="215776" y="0"/>
            <a:ext cx="9517814" cy="7200800"/>
          </a:xfrm>
        </p:spPr>
      </p:pic>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56</a:t>
            </a:fld>
            <a:endParaRPr lang="en-US" dirty="0"/>
          </a:p>
        </p:txBody>
      </p:sp>
    </p:spTree>
    <p:extLst>
      <p:ext uri="{BB962C8B-B14F-4D97-AF65-F5344CB8AC3E}">
        <p14:creationId xmlns:p14="http://schemas.microsoft.com/office/powerpoint/2010/main" val="1776943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3" name="TextBox 2"/>
          <p:cNvSpPr txBox="1"/>
          <p:nvPr/>
        </p:nvSpPr>
        <p:spPr>
          <a:xfrm>
            <a:off x="2571444" y="2627709"/>
            <a:ext cx="5801338" cy="1469120"/>
          </a:xfrm>
          <a:prstGeom prst="rect">
            <a:avLst/>
          </a:prstGeom>
          <a:noFill/>
        </p:spPr>
        <p:txBody>
          <a:bodyPr wrap="none" rtlCol="0">
            <a:spAutoFit/>
          </a:bodyPr>
          <a:lstStyle/>
          <a:p>
            <a:r>
              <a:rPr lang="en-US" sz="8800" b="1" dirty="0" smtClean="0">
                <a:solidFill>
                  <a:schemeClr val="tx1">
                    <a:alpha val="14000"/>
                  </a:schemeClr>
                </a:solidFill>
              </a:rPr>
              <a:t>Aggregating</a:t>
            </a:r>
            <a:endParaRPr lang="en-US" sz="8800" b="1" dirty="0">
              <a:solidFill>
                <a:schemeClr val="tx1">
                  <a:alpha val="14000"/>
                </a:schemeClr>
              </a:solidFill>
            </a:endParaRPr>
          </a:p>
        </p:txBody>
      </p:sp>
    </p:spTree>
    <p:extLst>
      <p:ext uri="{BB962C8B-B14F-4D97-AF65-F5344CB8AC3E}">
        <p14:creationId xmlns:p14="http://schemas.microsoft.com/office/powerpoint/2010/main" val="398056232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pic>
        <p:nvPicPr>
          <p:cNvPr id="4" name="Picture 3" descr="Program Attribute Target by Indic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973"/>
            <a:ext cx="10106636" cy="6747710"/>
          </a:xfrm>
          <a:prstGeom prst="rect">
            <a:avLst/>
          </a:prstGeom>
        </p:spPr>
      </p:pic>
      <p:sp>
        <p:nvSpPr>
          <p:cNvPr id="5" name="TextBox 4"/>
          <p:cNvSpPr txBox="1"/>
          <p:nvPr/>
        </p:nvSpPr>
        <p:spPr>
          <a:xfrm>
            <a:off x="2571444" y="2627709"/>
            <a:ext cx="5800786" cy="1469120"/>
          </a:xfrm>
          <a:prstGeom prst="rect">
            <a:avLst/>
          </a:prstGeom>
          <a:noFill/>
        </p:spPr>
        <p:txBody>
          <a:bodyPr wrap="none" rtlCol="0">
            <a:spAutoFit/>
          </a:bodyPr>
          <a:lstStyle/>
          <a:p>
            <a:r>
              <a:rPr lang="en-US" sz="8800" b="1" dirty="0" smtClean="0">
                <a:solidFill>
                  <a:schemeClr val="tx1">
                    <a:alpha val="14000"/>
                  </a:schemeClr>
                </a:solidFill>
              </a:rPr>
              <a:t>By indicator</a:t>
            </a:r>
            <a:endParaRPr lang="en-US" sz="8800" b="1" dirty="0">
              <a:solidFill>
                <a:schemeClr val="tx1">
                  <a:alpha val="14000"/>
                </a:schemeClr>
              </a:solidFill>
            </a:endParaRPr>
          </a:p>
        </p:txBody>
      </p:sp>
    </p:spTree>
    <p:extLst>
      <p:ext uri="{BB962C8B-B14F-4D97-AF65-F5344CB8AC3E}">
        <p14:creationId xmlns:p14="http://schemas.microsoft.com/office/powerpoint/2010/main" val="98634295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verlaid Histogram.png"/>
          <p:cNvPicPr>
            <a:picLocks noChangeAspect="1"/>
          </p:cNvPicPr>
          <p:nvPr/>
        </p:nvPicPr>
        <p:blipFill rotWithShape="1">
          <a:blip r:embed="rId2">
            <a:extLst>
              <a:ext uri="{28A0092B-C50C-407E-A947-70E740481C1C}">
                <a14:useLocalDpi xmlns:a14="http://schemas.microsoft.com/office/drawing/2010/main" val="0"/>
              </a:ext>
            </a:extLst>
          </a:blip>
          <a:srcRect l="32664" r="2017"/>
          <a:stretch/>
        </p:blipFill>
        <p:spPr>
          <a:xfrm>
            <a:off x="0" y="539477"/>
            <a:ext cx="10080625" cy="6614045"/>
          </a:xfrm>
          <a:prstGeom prst="rect">
            <a:avLst/>
          </a:prstGeom>
        </p:spPr>
      </p:pic>
      <p:sp>
        <p:nvSpPr>
          <p:cNvPr id="4" name="TextBox 3"/>
          <p:cNvSpPr txBox="1"/>
          <p:nvPr/>
        </p:nvSpPr>
        <p:spPr>
          <a:xfrm>
            <a:off x="1439912" y="2699717"/>
            <a:ext cx="6931505" cy="1469120"/>
          </a:xfrm>
          <a:prstGeom prst="rect">
            <a:avLst/>
          </a:prstGeom>
          <a:noFill/>
        </p:spPr>
        <p:txBody>
          <a:bodyPr wrap="none" rtlCol="0">
            <a:spAutoFit/>
          </a:bodyPr>
          <a:lstStyle/>
          <a:p>
            <a:r>
              <a:rPr lang="en-US" sz="8800" b="1" dirty="0" smtClean="0">
                <a:solidFill>
                  <a:schemeClr val="tx1">
                    <a:alpha val="24000"/>
                  </a:schemeClr>
                </a:solidFill>
              </a:rPr>
              <a:t>Multiple years</a:t>
            </a:r>
            <a:endParaRPr lang="en-US" sz="8800" b="1" dirty="0">
              <a:solidFill>
                <a:schemeClr val="tx1">
                  <a:alpha val="24000"/>
                </a:schemeClr>
              </a:solidFill>
            </a:endParaRPr>
          </a:p>
        </p:txBody>
      </p:sp>
    </p:spTree>
    <p:extLst>
      <p:ext uri="{BB962C8B-B14F-4D97-AF65-F5344CB8AC3E}">
        <p14:creationId xmlns:p14="http://schemas.microsoft.com/office/powerpoint/2010/main" val="21357131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3930" y="4787949"/>
            <a:ext cx="9272765" cy="1982293"/>
          </a:xfrm>
          <a:prstGeom prst="rect">
            <a:avLst/>
          </a:prstGeom>
          <a:noFill/>
        </p:spPr>
        <p:txBody>
          <a:bodyPr wrap="square" lIns="100794" tIns="50397" rIns="100794" bIns="50397" rtlCol="0">
            <a:spAutoFit/>
          </a:bodyPr>
          <a:lstStyle/>
          <a:p>
            <a:pPr algn="ctr"/>
            <a:r>
              <a:rPr lang="en-US" sz="6000" b="1" dirty="0" smtClean="0">
                <a:latin typeface="Gill Sans Light"/>
                <a:cs typeface="Gill Sans Light"/>
              </a:rPr>
              <a:t>Graduate </a:t>
            </a:r>
            <a:r>
              <a:rPr lang="en-US" sz="6000" b="1" dirty="0">
                <a:latin typeface="Gill Sans Light"/>
                <a:cs typeface="Gill Sans Light"/>
              </a:rPr>
              <a:t>A</a:t>
            </a:r>
            <a:r>
              <a:rPr lang="en-US" sz="6000" b="1" dirty="0" smtClean="0">
                <a:latin typeface="Gill Sans Light"/>
                <a:cs typeface="Gill Sans Light"/>
              </a:rPr>
              <a:t>ttributes:</a:t>
            </a:r>
          </a:p>
          <a:p>
            <a:pPr algn="ctr"/>
            <a:r>
              <a:rPr lang="en-US" sz="6000" b="1" dirty="0" smtClean="0">
                <a:latin typeface="Gill Sans Light"/>
                <a:cs typeface="Gill Sans Light"/>
              </a:rPr>
              <a:t>The Big Picture</a:t>
            </a:r>
            <a:endParaRPr lang="en-US" sz="2600" dirty="0">
              <a:solidFill>
                <a:srgbClr val="000000"/>
              </a:solidFill>
              <a:latin typeface="Gill Sans Light"/>
              <a:cs typeface="Gill Sans Light"/>
            </a:endParaRPr>
          </a:p>
        </p:txBody>
      </p:sp>
      <p:pic>
        <p:nvPicPr>
          <p:cNvPr id="7" name="Picture 6" descr="EGAD Logo.png"/>
          <p:cNvPicPr>
            <a:picLocks noChangeAspect="1"/>
          </p:cNvPicPr>
          <p:nvPr/>
        </p:nvPicPr>
        <p:blipFill>
          <a:blip r:embed="rId2">
            <a:alphaModFix/>
            <a:extLst>
              <a:ext uri="{BEBA8EAE-BF5A-486C-A8C5-ECC9F3942E4B}">
                <a14:imgProps xmlns:a14="http://schemas.microsoft.com/office/drawing/2010/main">
                  <a14:imgLayer r:embed="rId3">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431800" y="860984"/>
            <a:ext cx="4176464" cy="3246908"/>
          </a:xfrm>
          <a:prstGeom prst="rect">
            <a:avLst/>
          </a:prstGeom>
        </p:spPr>
      </p:pic>
      <p:sp>
        <p:nvSpPr>
          <p:cNvPr id="2" name="Rectangle 1"/>
          <p:cNvSpPr/>
          <p:nvPr/>
        </p:nvSpPr>
        <p:spPr>
          <a:xfrm>
            <a:off x="2808064" y="6841530"/>
            <a:ext cx="4777269" cy="718145"/>
          </a:xfrm>
          <a:prstGeom prst="rect">
            <a:avLst/>
          </a:prstGeom>
        </p:spPr>
        <p:txBody>
          <a:bodyPr wrap="none">
            <a:spAutoFit/>
          </a:bodyPr>
          <a:lstStyle/>
          <a:p>
            <a:r>
              <a:rPr lang="en-US" sz="4000" b="1" dirty="0">
                <a:solidFill>
                  <a:schemeClr val="accent6"/>
                </a:solidFill>
              </a:rPr>
              <a:t>http://</a:t>
            </a:r>
            <a:r>
              <a:rPr lang="en-US" sz="4000" b="1" dirty="0" err="1">
                <a:solidFill>
                  <a:schemeClr val="accent6"/>
                </a:solidFill>
              </a:rPr>
              <a:t>bit.ly</a:t>
            </a:r>
            <a:r>
              <a:rPr lang="en-US" sz="4000" b="1" dirty="0">
                <a:solidFill>
                  <a:schemeClr val="accent6"/>
                </a:solidFill>
              </a:rPr>
              <a:t>/EGADCU</a:t>
            </a:r>
          </a:p>
        </p:txBody>
      </p:sp>
    </p:spTree>
    <p:extLst>
      <p:ext uri="{BB962C8B-B14F-4D97-AF65-F5344CB8AC3E}">
        <p14:creationId xmlns:p14="http://schemas.microsoft.com/office/powerpoint/2010/main" val="4250736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32" y="0"/>
            <a:ext cx="9072561" cy="1259946"/>
          </a:xfrm>
        </p:spPr>
        <p:txBody>
          <a:bodyPr>
            <a:normAutofit/>
          </a:bodyPr>
          <a:lstStyle/>
          <a:p>
            <a:r>
              <a:rPr lang="en-US" sz="3400" dirty="0" smtClean="0"/>
              <a:t>Program</a:t>
            </a:r>
            <a:r>
              <a:rPr lang="en-US" sz="3400" dirty="0"/>
              <a:t>-wide rubrics</a:t>
            </a:r>
            <a:r>
              <a:rPr lang="en-US" sz="3100" dirty="0"/>
              <a:t/>
            </a:r>
            <a:br>
              <a:rPr lang="en-US" sz="3100" dirty="0"/>
            </a:br>
            <a:endParaRPr lang="en-US" sz="3100" dirty="0"/>
          </a:p>
        </p:txBody>
      </p:sp>
      <p:graphicFrame>
        <p:nvGraphicFramePr>
          <p:cNvPr id="6" name="Chart 5"/>
          <p:cNvGraphicFramePr>
            <a:graphicFrameLocks/>
          </p:cNvGraphicFramePr>
          <p:nvPr>
            <p:extLst>
              <p:ext uri="{D42A27DB-BD31-4B8C-83A1-F6EECF244321}">
                <p14:modId xmlns:p14="http://schemas.microsoft.com/office/powerpoint/2010/main" val="1058442630"/>
              </p:ext>
            </p:extLst>
          </p:nvPr>
        </p:nvGraphicFramePr>
        <p:xfrm>
          <a:off x="185511" y="951959"/>
          <a:ext cx="9391082" cy="62297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8486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3808" y="0"/>
            <a:ext cx="9072563" cy="1259946"/>
          </a:xfrm>
        </p:spPr>
        <p:txBody>
          <a:bodyPr>
            <a:normAutofit/>
          </a:bodyPr>
          <a:lstStyle/>
          <a:p>
            <a:r>
              <a:rPr lang="en-US" b="1" dirty="0" smtClean="0"/>
              <a:t>Student development</a:t>
            </a:r>
            <a:endParaRPr lang="en-US" b="1"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61</a:t>
            </a:fld>
            <a:endParaRPr lang="en-US"/>
          </a:p>
        </p:txBody>
      </p:sp>
      <p:pic>
        <p:nvPicPr>
          <p:cNvPr id="5" name="Picture 4"/>
          <p:cNvPicPr/>
          <p:nvPr/>
        </p:nvPicPr>
        <p:blipFill rotWithShape="1">
          <a:blip r:embed="rId2">
            <a:extLst>
              <a:ext uri="{28A0092B-C50C-407E-A947-70E740481C1C}">
                <a14:useLocalDpi xmlns:a14="http://schemas.microsoft.com/office/drawing/2010/main" val="0"/>
              </a:ext>
            </a:extLst>
          </a:blip>
          <a:srcRect l="-612" t="5444" r="32300"/>
          <a:stretch/>
        </p:blipFill>
        <p:spPr bwMode="auto">
          <a:xfrm>
            <a:off x="-1" y="1284457"/>
            <a:ext cx="10080625" cy="62752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5376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eanplot.jpg"/>
          <p:cNvPicPr>
            <a:picLocks noChangeAspect="1"/>
          </p:cNvPicPr>
          <p:nvPr/>
        </p:nvPicPr>
        <p:blipFill rotWithShape="1">
          <a:blip r:embed="rId2">
            <a:extLst>
              <a:ext uri="{28A0092B-C50C-407E-A947-70E740481C1C}">
                <a14:useLocalDpi xmlns:a14="http://schemas.microsoft.com/office/drawing/2010/main" val="0"/>
              </a:ext>
            </a:extLst>
          </a:blip>
          <a:srcRect b="773"/>
          <a:stretch/>
        </p:blipFill>
        <p:spPr>
          <a:xfrm>
            <a:off x="0" y="375562"/>
            <a:ext cx="7734071" cy="7184114"/>
          </a:xfrm>
          <a:prstGeom prst="rect">
            <a:avLst/>
          </a:prstGeom>
        </p:spPr>
      </p:pic>
      <p:sp>
        <p:nvSpPr>
          <p:cNvPr id="5" name="TextBox 4"/>
          <p:cNvSpPr txBox="1"/>
          <p:nvPr/>
        </p:nvSpPr>
        <p:spPr>
          <a:xfrm>
            <a:off x="7717598" y="2734135"/>
            <a:ext cx="2289554" cy="2120417"/>
          </a:xfrm>
          <a:prstGeom prst="rect">
            <a:avLst/>
          </a:prstGeom>
          <a:noFill/>
        </p:spPr>
        <p:txBody>
          <a:bodyPr wrap="square" lIns="100794" tIns="50397" rIns="100794" bIns="50397" rtlCol="0">
            <a:spAutoFit/>
          </a:bodyPr>
          <a:lstStyle/>
          <a:p>
            <a:r>
              <a:rPr lang="en-US" sz="1300" dirty="0">
                <a:latin typeface="Palatino"/>
                <a:cs typeface="Palatino"/>
              </a:rPr>
              <a:t>Exiting </a:t>
            </a:r>
            <a:r>
              <a:rPr lang="en-US" sz="1300" b="1" dirty="0">
                <a:latin typeface="Palatino"/>
                <a:cs typeface="Palatino"/>
              </a:rPr>
              <a:t>4</a:t>
            </a:r>
            <a:r>
              <a:rPr lang="en-US" sz="1300" b="1" baseline="30000" dirty="0">
                <a:latin typeface="Palatino"/>
                <a:cs typeface="Palatino"/>
              </a:rPr>
              <a:t>th</a:t>
            </a:r>
            <a:r>
              <a:rPr lang="en-US" sz="1300" b="1" dirty="0">
                <a:latin typeface="Palatino"/>
                <a:cs typeface="Palatino"/>
              </a:rPr>
              <a:t> Year </a:t>
            </a:r>
            <a:r>
              <a:rPr lang="en-US" sz="1300" dirty="0">
                <a:latin typeface="Palatino"/>
                <a:cs typeface="Palatino"/>
              </a:rPr>
              <a:t>means from all participating </a:t>
            </a:r>
            <a:r>
              <a:rPr lang="en-US" sz="1300" b="1" dirty="0">
                <a:latin typeface="Palatino"/>
                <a:cs typeface="Palatino"/>
              </a:rPr>
              <a:t>4-Year Colleges and Universities</a:t>
            </a:r>
          </a:p>
          <a:p>
            <a:endParaRPr lang="en-US" sz="1300" b="1" dirty="0">
              <a:latin typeface="Palatino"/>
              <a:cs typeface="Palatino"/>
            </a:endParaRPr>
          </a:p>
          <a:p>
            <a:r>
              <a:rPr lang="en-US" sz="1300" dirty="0">
                <a:latin typeface="Palatino"/>
                <a:cs typeface="Palatino"/>
              </a:rPr>
              <a:t>Queen’s University </a:t>
            </a:r>
            <a:r>
              <a:rPr lang="en-US" sz="1300" b="1" dirty="0">
                <a:latin typeface="Palatino"/>
                <a:cs typeface="Palatino"/>
              </a:rPr>
              <a:t>1</a:t>
            </a:r>
            <a:r>
              <a:rPr lang="en-US" sz="1300" b="1" baseline="30000" dirty="0">
                <a:latin typeface="Palatino"/>
                <a:cs typeface="Palatino"/>
              </a:rPr>
              <a:t>st</a:t>
            </a:r>
            <a:r>
              <a:rPr lang="en-US" sz="1300" b="1" dirty="0">
                <a:latin typeface="Palatino"/>
                <a:cs typeface="Palatino"/>
              </a:rPr>
              <a:t> Year </a:t>
            </a:r>
            <a:r>
              <a:rPr lang="en-US" sz="1300" dirty="0"/>
              <a:t>(</a:t>
            </a:r>
            <a:r>
              <a:rPr lang="el-GR" sz="1300" i="1" dirty="0"/>
              <a:t>μ</a:t>
            </a:r>
            <a:r>
              <a:rPr lang="en-US" sz="1300" dirty="0"/>
              <a:t>=1169) n=546</a:t>
            </a:r>
          </a:p>
          <a:p>
            <a:endParaRPr lang="en-US" sz="1300" dirty="0"/>
          </a:p>
          <a:p>
            <a:r>
              <a:rPr lang="en-US" sz="1300" dirty="0"/>
              <a:t>Queen’s University </a:t>
            </a:r>
            <a:r>
              <a:rPr lang="en-US" sz="1300" b="1" dirty="0"/>
              <a:t>4</a:t>
            </a:r>
            <a:r>
              <a:rPr lang="en-US" sz="1300" b="1" baseline="30000" dirty="0"/>
              <a:t>th</a:t>
            </a:r>
            <a:r>
              <a:rPr lang="en-US" sz="1300" b="1" dirty="0"/>
              <a:t> Year </a:t>
            </a:r>
            <a:r>
              <a:rPr lang="en-US" sz="1300" dirty="0"/>
              <a:t>(</a:t>
            </a:r>
            <a:r>
              <a:rPr lang="el-GR" sz="1300" i="1" dirty="0"/>
              <a:t>μ</a:t>
            </a:r>
            <a:r>
              <a:rPr lang="en-US" sz="1300" dirty="0"/>
              <a:t>=1258) n=41</a:t>
            </a:r>
          </a:p>
          <a:p>
            <a:endParaRPr lang="en-US" sz="1200" b="1" dirty="0"/>
          </a:p>
        </p:txBody>
      </p:sp>
      <p:sp>
        <p:nvSpPr>
          <p:cNvPr id="6" name="Oval 5"/>
          <p:cNvSpPr/>
          <p:nvPr/>
        </p:nvSpPr>
        <p:spPr>
          <a:xfrm>
            <a:off x="7636714" y="2844414"/>
            <a:ext cx="108887" cy="1164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7" name="Oval 6"/>
          <p:cNvSpPr/>
          <p:nvPr/>
        </p:nvSpPr>
        <p:spPr>
          <a:xfrm>
            <a:off x="7636714" y="3633046"/>
            <a:ext cx="108887" cy="116457"/>
          </a:xfrm>
          <a:prstGeom prst="ellipse">
            <a:avLst/>
          </a:prstGeom>
          <a:solidFill>
            <a:srgbClr val="F6BA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8" name="Oval 7"/>
          <p:cNvSpPr/>
          <p:nvPr/>
        </p:nvSpPr>
        <p:spPr>
          <a:xfrm>
            <a:off x="4699625" y="3089607"/>
            <a:ext cx="143115" cy="153586"/>
          </a:xfrm>
          <a:prstGeom prst="ellipse">
            <a:avLst/>
          </a:prstGeom>
          <a:solidFill>
            <a:srgbClr val="F6BA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2" name="Oval 11"/>
          <p:cNvSpPr/>
          <p:nvPr/>
        </p:nvSpPr>
        <p:spPr>
          <a:xfrm>
            <a:off x="7636714" y="4274683"/>
            <a:ext cx="108887" cy="116457"/>
          </a:xfrm>
          <a:prstGeom prst="ellipse">
            <a:avLst/>
          </a:prstGeom>
          <a:solidFill>
            <a:srgbClr val="EA0018"/>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5" name="Oval 14"/>
          <p:cNvSpPr/>
          <p:nvPr/>
        </p:nvSpPr>
        <p:spPr>
          <a:xfrm>
            <a:off x="5404336" y="2384665"/>
            <a:ext cx="145449" cy="149225"/>
          </a:xfrm>
          <a:prstGeom prst="ellipse">
            <a:avLst/>
          </a:prstGeom>
          <a:solidFill>
            <a:srgbClr val="EA001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6" name="TextBox 15"/>
          <p:cNvSpPr txBox="1"/>
          <p:nvPr/>
        </p:nvSpPr>
        <p:spPr>
          <a:xfrm>
            <a:off x="1" y="-18665"/>
            <a:ext cx="10080624" cy="790172"/>
          </a:xfrm>
          <a:prstGeom prst="rect">
            <a:avLst/>
          </a:prstGeom>
          <a:noFill/>
        </p:spPr>
        <p:txBody>
          <a:bodyPr wrap="square" lIns="100794" tIns="50397" rIns="100794" bIns="50397" rtlCol="0">
            <a:spAutoFit/>
          </a:bodyPr>
          <a:lstStyle/>
          <a:p>
            <a:pPr algn="ctr"/>
            <a:r>
              <a:rPr lang="en-US" sz="4400" b="1" dirty="0" smtClean="0">
                <a:solidFill>
                  <a:srgbClr val="000000"/>
                </a:solidFill>
                <a:latin typeface="+mj-lt"/>
                <a:cs typeface="Palatino"/>
              </a:rPr>
              <a:t>Benchmarking</a:t>
            </a:r>
            <a:endParaRPr lang="en-US" sz="4000" b="1" dirty="0">
              <a:solidFill>
                <a:srgbClr val="000000"/>
              </a:solidFill>
              <a:latin typeface="+mj-lt"/>
              <a:cs typeface="Palatino"/>
            </a:endParaRPr>
          </a:p>
        </p:txBody>
      </p:sp>
      <p:sp>
        <p:nvSpPr>
          <p:cNvPr id="17" name="TextBox 16"/>
          <p:cNvSpPr txBox="1"/>
          <p:nvPr/>
        </p:nvSpPr>
        <p:spPr>
          <a:xfrm>
            <a:off x="3444214" y="989291"/>
            <a:ext cx="3192198" cy="383394"/>
          </a:xfrm>
          <a:prstGeom prst="rect">
            <a:avLst/>
          </a:prstGeom>
          <a:noFill/>
        </p:spPr>
        <p:txBody>
          <a:bodyPr wrap="square" lIns="100794" tIns="50397" rIns="100794" bIns="50397" rtlCol="0">
            <a:spAutoFit/>
          </a:bodyPr>
          <a:lstStyle/>
          <a:p>
            <a:r>
              <a:rPr lang="en-US" dirty="0">
                <a:latin typeface="Palatino"/>
                <a:cs typeface="Palatino"/>
              </a:rPr>
              <a:t>1</a:t>
            </a:r>
            <a:r>
              <a:rPr lang="en-US" dirty="0" smtClean="0">
                <a:latin typeface="Palatino"/>
                <a:cs typeface="Palatino"/>
              </a:rPr>
              <a:t>st Year- 90</a:t>
            </a:r>
            <a:r>
              <a:rPr lang="en-US" baseline="30000" dirty="0" smtClean="0">
                <a:latin typeface="Palatino"/>
                <a:cs typeface="Palatino"/>
              </a:rPr>
              <a:t>th</a:t>
            </a:r>
            <a:r>
              <a:rPr lang="en-US" dirty="0" smtClean="0">
                <a:latin typeface="Palatino"/>
                <a:cs typeface="Palatino"/>
              </a:rPr>
              <a:t> Percentile</a:t>
            </a:r>
            <a:endParaRPr lang="en-US" dirty="0">
              <a:latin typeface="Palatino"/>
              <a:cs typeface="Palatino"/>
            </a:endParaRPr>
          </a:p>
        </p:txBody>
      </p:sp>
      <p:sp>
        <p:nvSpPr>
          <p:cNvPr id="18" name="TextBox 17"/>
          <p:cNvSpPr txBox="1"/>
          <p:nvPr/>
        </p:nvSpPr>
        <p:spPr>
          <a:xfrm>
            <a:off x="6636411" y="1564404"/>
            <a:ext cx="2884179" cy="383394"/>
          </a:xfrm>
          <a:prstGeom prst="rect">
            <a:avLst/>
          </a:prstGeom>
          <a:noFill/>
        </p:spPr>
        <p:txBody>
          <a:bodyPr wrap="square" lIns="100794" tIns="50397" rIns="100794" bIns="50397" rtlCol="0">
            <a:spAutoFit/>
          </a:bodyPr>
          <a:lstStyle/>
          <a:p>
            <a:r>
              <a:rPr lang="en-US" dirty="0" smtClean="0">
                <a:latin typeface="Palatino"/>
                <a:cs typeface="Palatino"/>
              </a:rPr>
              <a:t>4th Year- 98</a:t>
            </a:r>
            <a:r>
              <a:rPr lang="en-US" baseline="30000" dirty="0" smtClean="0">
                <a:latin typeface="Palatino"/>
                <a:cs typeface="Palatino"/>
              </a:rPr>
              <a:t>th</a:t>
            </a:r>
            <a:r>
              <a:rPr lang="en-US" dirty="0" smtClean="0">
                <a:latin typeface="Palatino"/>
                <a:cs typeface="Palatino"/>
              </a:rPr>
              <a:t> Percentile</a:t>
            </a:r>
            <a:endParaRPr lang="en-US" dirty="0">
              <a:latin typeface="Palatino"/>
              <a:cs typeface="Palatino"/>
            </a:endParaRPr>
          </a:p>
        </p:txBody>
      </p:sp>
      <p:sp>
        <p:nvSpPr>
          <p:cNvPr id="28" name="Arc 27"/>
          <p:cNvSpPr/>
          <p:nvPr/>
        </p:nvSpPr>
        <p:spPr>
          <a:xfrm rot="17735409" flipH="1">
            <a:off x="3542587" y="626848"/>
            <a:ext cx="2137876" cy="2575050"/>
          </a:xfrm>
          <a:prstGeom prst="arc">
            <a:avLst>
              <a:gd name="adj1" fmla="val 16200000"/>
              <a:gd name="adj2" fmla="val 846812"/>
            </a:avLst>
          </a:prstGeom>
          <a:ln>
            <a:solidFill>
              <a:srgbClr val="F6BA00"/>
            </a:solidFill>
            <a:headEnd type="none"/>
            <a:tailEnd type="triangle"/>
          </a:ln>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a:p>
        </p:txBody>
      </p:sp>
      <p:sp>
        <p:nvSpPr>
          <p:cNvPr id="29" name="Arc 28"/>
          <p:cNvSpPr/>
          <p:nvPr/>
        </p:nvSpPr>
        <p:spPr>
          <a:xfrm rot="17136938" flipH="1" flipV="1">
            <a:off x="4889604" y="593475"/>
            <a:ext cx="2252741" cy="1543530"/>
          </a:xfrm>
          <a:prstGeom prst="arc">
            <a:avLst>
              <a:gd name="adj1" fmla="val 17864731"/>
              <a:gd name="adj2" fmla="val 55912"/>
            </a:avLst>
          </a:prstGeom>
          <a:ln>
            <a:solidFill>
              <a:srgbClr val="EA0018"/>
            </a:solidFill>
            <a:headEnd type="none"/>
            <a:tailEnd type="triangle"/>
          </a:ln>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a:p>
        </p:txBody>
      </p:sp>
    </p:spTree>
    <p:extLst>
      <p:ext uri="{BB962C8B-B14F-4D97-AF65-F5344CB8AC3E}">
        <p14:creationId xmlns:p14="http://schemas.microsoft.com/office/powerpoint/2010/main" val="1243808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588396"/>
          </a:xfrm>
          <a:prstGeom prst="rect">
            <a:avLst/>
          </a:prstGeom>
          <a:noFill/>
        </p:spPr>
        <p:txBody>
          <a:bodyPr wrap="square" lIns="100803" tIns="50402" rIns="100803" bIns="50402" rtlCol="0">
            <a:spAutoFit/>
          </a:bodyPr>
          <a:lstStyle/>
          <a:p>
            <a:r>
              <a:rPr lang="en-CA" sz="3100" b="1" dirty="0"/>
              <a:t>Collecting 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837163" y="5322218"/>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47749" y="4407077"/>
            <a:ext cx="2999830" cy="2430309"/>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20" name="Rectangle 19"/>
          <p:cNvSpPr/>
          <p:nvPr/>
        </p:nvSpPr>
        <p:spPr>
          <a:xfrm>
            <a:off x="-34305" y="6846235"/>
            <a:ext cx="10037652"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5: Curriculum and process improvement</a:t>
            </a:r>
            <a:endParaRPr lang="en-CA" sz="3100" b="1" dirty="0">
              <a:solidFill>
                <a:schemeClr val="accent2"/>
              </a:solidFill>
            </a:endParaRPr>
          </a:p>
        </p:txBody>
      </p:sp>
    </p:spTree>
    <p:extLst>
      <p:ext uri="{BB962C8B-B14F-4D97-AF65-F5344CB8AC3E}">
        <p14:creationId xmlns:p14="http://schemas.microsoft.com/office/powerpoint/2010/main" val="1105015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decisions and changes</a:t>
            </a:r>
            <a:endParaRPr lang="en-US" dirty="0"/>
          </a:p>
        </p:txBody>
      </p:sp>
      <p:sp>
        <p:nvSpPr>
          <p:cNvPr id="3" name="Content Placeholder 2"/>
          <p:cNvSpPr>
            <a:spLocks noGrp="1"/>
          </p:cNvSpPr>
          <p:nvPr>
            <p:ph idx="1"/>
          </p:nvPr>
        </p:nvSpPr>
        <p:spPr/>
        <p:txBody>
          <a:bodyPr/>
          <a:lstStyle/>
          <a:p>
            <a:r>
              <a:rPr lang="en-US" dirty="0" smtClean="0"/>
              <a:t>CEAB is looking for linkage between the outcomes assessment process and official curriculum oversight (curriculum committee, etc.)</a:t>
            </a:r>
          </a:p>
          <a:p>
            <a:r>
              <a:rPr lang="en-US" dirty="0" smtClean="0"/>
              <a:t>Critical to have decision making group involved in the outcomes assessment process</a:t>
            </a: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64</a:t>
            </a:fld>
            <a:endParaRPr lang="en-US"/>
          </a:p>
        </p:txBody>
      </p:sp>
    </p:spTree>
    <p:extLst>
      <p:ext uri="{BB962C8B-B14F-4D97-AF65-F5344CB8AC3E}">
        <p14:creationId xmlns:p14="http://schemas.microsoft.com/office/powerpoint/2010/main" val="1281352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b="1" dirty="0" smtClean="0"/>
              <a:t>Curriculum changes informed by data</a:t>
            </a:r>
            <a:endParaRPr lang="en-CA" b="1" dirty="0"/>
          </a:p>
        </p:txBody>
      </p:sp>
      <p:sp>
        <p:nvSpPr>
          <p:cNvPr id="3" name="Content Placeholder 2"/>
          <p:cNvSpPr>
            <a:spLocks noGrp="1"/>
          </p:cNvSpPr>
          <p:nvPr>
            <p:ph idx="1"/>
          </p:nvPr>
        </p:nvSpPr>
        <p:spPr>
          <a:xfrm>
            <a:off x="503808" y="1475581"/>
            <a:ext cx="9072563" cy="5472608"/>
          </a:xfrm>
        </p:spPr>
        <p:txBody>
          <a:bodyPr>
            <a:normAutofit fontScale="92500" lnSpcReduction="20000"/>
          </a:bodyPr>
          <a:lstStyle/>
          <a:p>
            <a:pPr marL="0" indent="0">
              <a:buNone/>
            </a:pPr>
            <a:r>
              <a:rPr lang="en-CA" dirty="0" smtClean="0"/>
              <a:t>Queen’s: In 2011, our data led us to make some changes:</a:t>
            </a:r>
            <a:endParaRPr lang="en-CA" dirty="0"/>
          </a:p>
          <a:p>
            <a:pPr lvl="0"/>
            <a:r>
              <a:rPr lang="en-CA" dirty="0" smtClean="0"/>
              <a:t>Need to communicate the process better to students; describe </a:t>
            </a:r>
            <a:r>
              <a:rPr lang="en-CA" dirty="0"/>
              <a:t>learning objectives in courses. </a:t>
            </a:r>
            <a:endParaRPr lang="en-CA" dirty="0" smtClean="0"/>
          </a:p>
          <a:p>
            <a:pPr lvl="0"/>
            <a:r>
              <a:rPr lang="en-CA" b="1" dirty="0" smtClean="0"/>
              <a:t>First year</a:t>
            </a:r>
            <a:r>
              <a:rPr lang="en-CA" dirty="0" smtClean="0"/>
              <a:t>: focus on improving how to make effective </a:t>
            </a:r>
            <a:r>
              <a:rPr lang="en-CA" dirty="0"/>
              <a:t>arguments, evaluating complex problem solutions against objectives, written communications, and evaluating </a:t>
            </a:r>
            <a:r>
              <a:rPr lang="en-CA" dirty="0" smtClean="0"/>
              <a:t>information</a:t>
            </a:r>
            <a:endParaRPr lang="en-CA" dirty="0"/>
          </a:p>
          <a:p>
            <a:pPr lvl="0"/>
            <a:r>
              <a:rPr lang="en-CA" b="1" dirty="0" smtClean="0"/>
              <a:t>Second year: </a:t>
            </a:r>
            <a:r>
              <a:rPr lang="en-CA" dirty="0" smtClean="0"/>
              <a:t>emphasis on </a:t>
            </a:r>
            <a:r>
              <a:rPr lang="en-CA" dirty="0"/>
              <a:t>summarizing important information clearly and concisely, effectively participating in informal small group discussions, and on risk assessment and project </a:t>
            </a:r>
            <a:r>
              <a:rPr lang="en-CA" dirty="0" smtClean="0"/>
              <a:t>planning</a:t>
            </a:r>
            <a:endParaRPr lang="en-CA" dirty="0"/>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65</a:t>
            </a:fld>
            <a:endParaRPr lang="en-US"/>
          </a:p>
        </p:txBody>
      </p:sp>
    </p:spTree>
    <p:extLst>
      <p:ext uri="{BB962C8B-B14F-4D97-AF65-F5344CB8AC3E}">
        <p14:creationId xmlns:p14="http://schemas.microsoft.com/office/powerpoint/2010/main" val="392909051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31" y="2881325"/>
            <a:ext cx="9072563" cy="1800200"/>
          </a:xfrm>
        </p:spPr>
        <p:txBody>
          <a:bodyPr>
            <a:normAutofit/>
          </a:bodyPr>
          <a:lstStyle/>
          <a:p>
            <a:r>
              <a:rPr lang="en-US" b="1" dirty="0" smtClean="0">
                <a:solidFill>
                  <a:srgbClr val="000000"/>
                </a:solidFill>
              </a:rPr>
              <a:t>Software tools to support </a:t>
            </a:r>
            <a:r>
              <a:rPr lang="en-US" b="1" dirty="0" smtClean="0">
                <a:solidFill>
                  <a:schemeClr val="accent6"/>
                </a:solidFill>
              </a:rPr>
              <a:t>outcomes assessment</a:t>
            </a:r>
            <a:endParaRPr lang="en-US" b="1" dirty="0">
              <a:solidFill>
                <a:schemeClr val="accent6"/>
              </a:solidFill>
            </a:endParaRPr>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66</a:t>
            </a:fld>
            <a:endParaRPr lang="en-US"/>
          </a:p>
        </p:txBody>
      </p:sp>
    </p:spTree>
    <p:extLst>
      <p:ext uri="{BB962C8B-B14F-4D97-AF65-F5344CB8AC3E}">
        <p14:creationId xmlns:p14="http://schemas.microsoft.com/office/powerpoint/2010/main" val="1939689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67</a:t>
            </a:fld>
            <a:endParaRPr lang="en-US"/>
          </a:p>
        </p:txBody>
      </p:sp>
      <p:pic>
        <p:nvPicPr>
          <p:cNvPr id="5" name="canvas.png"/>
          <p:cNvPicPr/>
          <p:nvPr/>
        </p:nvPicPr>
        <p:blipFill>
          <a:blip r:embed="rId2">
            <a:extLst/>
          </a:blip>
          <a:stretch>
            <a:fillRect/>
          </a:stretch>
        </p:blipFill>
        <p:spPr>
          <a:xfrm>
            <a:off x="323788" y="5292005"/>
            <a:ext cx="4790509" cy="978375"/>
          </a:xfrm>
          <a:prstGeom prst="rect">
            <a:avLst/>
          </a:prstGeom>
          <a:ln w="12700">
            <a:miter lim="400000"/>
          </a:ln>
        </p:spPr>
      </p:pic>
      <p:pic>
        <p:nvPicPr>
          <p:cNvPr id="6" name="Waypoint_logo2color_1054x246_01.jpg"/>
          <p:cNvPicPr/>
          <p:nvPr/>
        </p:nvPicPr>
        <p:blipFill>
          <a:blip r:embed="rId3">
            <a:extLst/>
          </a:blip>
          <a:stretch>
            <a:fillRect/>
          </a:stretch>
        </p:blipFill>
        <p:spPr>
          <a:xfrm>
            <a:off x="5462725" y="2094267"/>
            <a:ext cx="4617900" cy="893482"/>
          </a:xfrm>
          <a:prstGeom prst="rect">
            <a:avLst/>
          </a:prstGeom>
          <a:ln w="12700">
            <a:miter lim="400000"/>
          </a:ln>
        </p:spPr>
      </p:pic>
      <p:pic>
        <p:nvPicPr>
          <p:cNvPr id="7" name="LiveText.gif"/>
          <p:cNvPicPr/>
          <p:nvPr/>
        </p:nvPicPr>
        <p:blipFill>
          <a:blip r:embed="rId4">
            <a:extLst/>
          </a:blip>
          <a:stretch>
            <a:fillRect/>
          </a:stretch>
        </p:blipFill>
        <p:spPr>
          <a:xfrm>
            <a:off x="6451163" y="3131765"/>
            <a:ext cx="2641024" cy="1719278"/>
          </a:xfrm>
          <a:prstGeom prst="rect">
            <a:avLst/>
          </a:prstGeom>
          <a:ln w="12700">
            <a:miter lim="400000"/>
          </a:ln>
        </p:spPr>
      </p:pic>
      <p:pic>
        <p:nvPicPr>
          <p:cNvPr id="8" name="d2l-logo.png"/>
          <p:cNvPicPr/>
          <p:nvPr/>
        </p:nvPicPr>
        <p:blipFill>
          <a:blip r:embed="rId5">
            <a:extLst/>
          </a:blip>
          <a:stretch>
            <a:fillRect/>
          </a:stretch>
        </p:blipFill>
        <p:spPr>
          <a:xfrm>
            <a:off x="386678" y="2051645"/>
            <a:ext cx="4664728" cy="808162"/>
          </a:xfrm>
          <a:prstGeom prst="rect">
            <a:avLst/>
          </a:prstGeom>
          <a:ln w="12700">
            <a:miter lim="400000"/>
          </a:ln>
        </p:spPr>
      </p:pic>
      <p:pic>
        <p:nvPicPr>
          <p:cNvPr id="9" name="eLumenRLogoCMYK.png"/>
          <p:cNvPicPr/>
          <p:nvPr/>
        </p:nvPicPr>
        <p:blipFill>
          <a:blip r:embed="rId6">
            <a:extLst/>
          </a:blip>
          <a:stretch>
            <a:fillRect/>
          </a:stretch>
        </p:blipFill>
        <p:spPr>
          <a:xfrm>
            <a:off x="1636391" y="3131804"/>
            <a:ext cx="2165303" cy="1719201"/>
          </a:xfrm>
          <a:prstGeom prst="rect">
            <a:avLst/>
          </a:prstGeom>
          <a:ln w="12700">
            <a:miter lim="400000"/>
          </a:ln>
        </p:spPr>
      </p:pic>
      <p:pic>
        <p:nvPicPr>
          <p:cNvPr id="10" name="MoodleLogo.jpg"/>
          <p:cNvPicPr/>
          <p:nvPr/>
        </p:nvPicPr>
        <p:blipFill>
          <a:blip r:embed="rId7">
            <a:extLst/>
          </a:blip>
          <a:stretch>
            <a:fillRect/>
          </a:stretch>
        </p:blipFill>
        <p:spPr>
          <a:xfrm>
            <a:off x="5760676" y="5377080"/>
            <a:ext cx="4021999" cy="808225"/>
          </a:xfrm>
          <a:prstGeom prst="rect">
            <a:avLst/>
          </a:prstGeom>
          <a:ln w="12700">
            <a:miter lim="400000"/>
          </a:ln>
        </p:spPr>
      </p:pic>
      <p:sp>
        <p:nvSpPr>
          <p:cNvPr id="11" name="Title 3"/>
          <p:cNvSpPr>
            <a:spLocks noGrp="1"/>
          </p:cNvSpPr>
          <p:nvPr>
            <p:ph type="title"/>
          </p:nvPr>
        </p:nvSpPr>
        <p:spPr>
          <a:xfrm>
            <a:off x="503808" y="107429"/>
            <a:ext cx="9072563" cy="1008112"/>
          </a:xfrm>
        </p:spPr>
        <p:txBody>
          <a:bodyPr>
            <a:normAutofit/>
          </a:bodyPr>
          <a:lstStyle/>
          <a:p>
            <a:r>
              <a:rPr lang="en-US" b="1" dirty="0" smtClean="0">
                <a:solidFill>
                  <a:srgbClr val="000000"/>
                </a:solidFill>
              </a:rPr>
              <a:t>Previous </a:t>
            </a:r>
            <a:r>
              <a:rPr lang="en-US" b="1" dirty="0" smtClean="0">
                <a:solidFill>
                  <a:schemeClr val="accent6"/>
                </a:solidFill>
              </a:rPr>
              <a:t>tools review:</a:t>
            </a:r>
            <a:endParaRPr lang="en-US" b="1" dirty="0">
              <a:solidFill>
                <a:schemeClr val="accent6"/>
              </a:solidFill>
            </a:endParaRPr>
          </a:p>
        </p:txBody>
      </p:sp>
    </p:spTree>
    <p:extLst>
      <p:ext uri="{BB962C8B-B14F-4D97-AF65-F5344CB8AC3E}">
        <p14:creationId xmlns:p14="http://schemas.microsoft.com/office/powerpoint/2010/main" val="2897458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68</a:t>
            </a:fld>
            <a:endParaRPr lang="en-US"/>
          </a:p>
        </p:txBody>
      </p:sp>
      <p:pic>
        <p:nvPicPr>
          <p:cNvPr id="5" name="Picture 4" descr="Evaluation Rubric (starred).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67469"/>
            <a:ext cx="10080625" cy="6157267"/>
          </a:xfrm>
          <a:prstGeom prst="rect">
            <a:avLst/>
          </a:prstGeom>
        </p:spPr>
      </p:pic>
    </p:spTree>
    <p:extLst>
      <p:ext uri="{BB962C8B-B14F-4D97-AF65-F5344CB8AC3E}">
        <p14:creationId xmlns:p14="http://schemas.microsoft.com/office/powerpoint/2010/main" val="2550823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69</a:t>
            </a:fld>
            <a:endParaRPr lang="en-US"/>
          </a:p>
        </p:txBody>
      </p:sp>
      <p:pic>
        <p:nvPicPr>
          <p:cNvPr id="6" name="chalkwire-logo.jpg"/>
          <p:cNvPicPr/>
          <p:nvPr/>
        </p:nvPicPr>
        <p:blipFill>
          <a:blip r:embed="rId2">
            <a:extLst/>
          </a:blip>
          <a:stretch>
            <a:fillRect/>
          </a:stretch>
        </p:blipFill>
        <p:spPr>
          <a:xfrm>
            <a:off x="431801" y="1691606"/>
            <a:ext cx="4464495" cy="1080120"/>
          </a:xfrm>
          <a:prstGeom prst="rect">
            <a:avLst/>
          </a:prstGeom>
          <a:ln w="12700">
            <a:miter lim="400000"/>
          </a:ln>
        </p:spPr>
      </p:pic>
      <p:pic>
        <p:nvPicPr>
          <p:cNvPr id="7" name="CoursePeer.jpg"/>
          <p:cNvPicPr/>
          <p:nvPr/>
        </p:nvPicPr>
        <p:blipFill>
          <a:blip r:embed="rId3">
            <a:extLst/>
          </a:blip>
          <a:stretch>
            <a:fillRect/>
          </a:stretch>
        </p:blipFill>
        <p:spPr>
          <a:xfrm>
            <a:off x="5040312" y="1547589"/>
            <a:ext cx="4360891" cy="1298003"/>
          </a:xfrm>
          <a:prstGeom prst="rect">
            <a:avLst/>
          </a:prstGeom>
          <a:ln w="12700">
            <a:miter lim="400000"/>
          </a:ln>
        </p:spPr>
      </p:pic>
      <p:pic>
        <p:nvPicPr>
          <p:cNvPr id="8" name="entrada.png"/>
          <p:cNvPicPr/>
          <p:nvPr/>
        </p:nvPicPr>
        <p:blipFill>
          <a:blip r:embed="rId4">
            <a:extLst/>
          </a:blip>
          <a:stretch>
            <a:fillRect/>
          </a:stretch>
        </p:blipFill>
        <p:spPr>
          <a:xfrm>
            <a:off x="1223888" y="3131765"/>
            <a:ext cx="2231198" cy="2029057"/>
          </a:xfrm>
          <a:prstGeom prst="rect">
            <a:avLst/>
          </a:prstGeom>
          <a:ln w="12700">
            <a:miter lim="400000"/>
          </a:ln>
        </p:spPr>
      </p:pic>
      <p:pic>
        <p:nvPicPr>
          <p:cNvPr id="9" name="logo.supercruncher.png"/>
          <p:cNvPicPr/>
          <p:nvPr/>
        </p:nvPicPr>
        <p:blipFill>
          <a:blip r:embed="rId5">
            <a:extLst/>
          </a:blip>
          <a:stretch>
            <a:fillRect/>
          </a:stretch>
        </p:blipFill>
        <p:spPr>
          <a:xfrm>
            <a:off x="2880072" y="5364013"/>
            <a:ext cx="4392488" cy="936104"/>
          </a:xfrm>
          <a:prstGeom prst="rect">
            <a:avLst/>
          </a:prstGeom>
          <a:ln w="12700">
            <a:miter lim="400000"/>
          </a:ln>
        </p:spPr>
      </p:pic>
      <p:pic>
        <p:nvPicPr>
          <p:cNvPr id="10" name="RubiconAtlasLogin.png"/>
          <p:cNvPicPr/>
          <p:nvPr/>
        </p:nvPicPr>
        <p:blipFill>
          <a:blip r:embed="rId6">
            <a:extLst/>
          </a:blip>
          <a:stretch>
            <a:fillRect/>
          </a:stretch>
        </p:blipFill>
        <p:spPr>
          <a:xfrm>
            <a:off x="4608264" y="3275781"/>
            <a:ext cx="4857598" cy="1651761"/>
          </a:xfrm>
          <a:prstGeom prst="rect">
            <a:avLst/>
          </a:prstGeom>
          <a:ln w="12700">
            <a:miter lim="400000"/>
          </a:ln>
        </p:spPr>
      </p:pic>
    </p:spTree>
    <p:extLst>
      <p:ext uri="{BB962C8B-B14F-4D97-AF65-F5344CB8AC3E}">
        <p14:creationId xmlns:p14="http://schemas.microsoft.com/office/powerpoint/2010/main" val="402007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Goals of session 1</a:t>
            </a:r>
            <a:endParaRPr lang="en-US" b="1" dirty="0"/>
          </a:p>
        </p:txBody>
      </p:sp>
      <p:sp>
        <p:nvSpPr>
          <p:cNvPr id="7" name="Content Placeholder 6"/>
          <p:cNvSpPr>
            <a:spLocks noGrp="1"/>
          </p:cNvSpPr>
          <p:nvPr>
            <p:ph idx="1"/>
          </p:nvPr>
        </p:nvSpPr>
        <p:spPr/>
        <p:txBody>
          <a:bodyPr>
            <a:normAutofit fontScale="92500"/>
          </a:bodyPr>
          <a:lstStyle/>
          <a:p>
            <a:pPr marL="0" indent="0">
              <a:buNone/>
            </a:pPr>
            <a:r>
              <a:rPr lang="en-US" dirty="0" smtClean="0"/>
              <a:t>You should be able to define terms in including graduate attributes, indicators, and assessment measures</a:t>
            </a:r>
          </a:p>
          <a:p>
            <a:pPr marL="0" indent="0">
              <a:buNone/>
            </a:pPr>
            <a:endParaRPr lang="en-US" dirty="0"/>
          </a:p>
          <a:p>
            <a:pPr marL="0" indent="0">
              <a:buNone/>
            </a:pPr>
            <a:r>
              <a:rPr lang="en-US" dirty="0" smtClean="0"/>
              <a:t>You should be able to describe the 5 steps of the EGAD Program improvement process</a:t>
            </a:r>
          </a:p>
          <a:p>
            <a:pPr marL="0" indent="0">
              <a:buNone/>
            </a:pPr>
            <a:endParaRPr lang="en-US" dirty="0"/>
          </a:p>
          <a:p>
            <a:pPr marL="0" indent="0">
              <a:buNone/>
            </a:pPr>
            <a:r>
              <a:rPr lang="en-US" dirty="0" smtClean="0"/>
              <a:t>You should be able to describe simple tools like curriculum maps, rubrics, and course planning tables.</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7</a:t>
            </a:fld>
            <a:endParaRPr lang="en-US"/>
          </a:p>
        </p:txBody>
      </p:sp>
    </p:spTree>
    <p:extLst>
      <p:ext uri="{BB962C8B-B14F-4D97-AF65-F5344CB8AC3E}">
        <p14:creationId xmlns:p14="http://schemas.microsoft.com/office/powerpoint/2010/main" val="2563848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70</a:t>
            </a:fld>
            <a:endParaRPr lang="en-US"/>
          </a:p>
        </p:txBody>
      </p:sp>
      <p:pic>
        <p:nvPicPr>
          <p:cNvPr id="5" name="Software Evaluation Rubric (starred) #2.png"/>
          <p:cNvPicPr/>
          <p:nvPr/>
        </p:nvPicPr>
        <p:blipFill>
          <a:blip r:embed="rId2">
            <a:extLst/>
          </a:blip>
          <a:srcRect t="413"/>
          <a:stretch>
            <a:fillRect/>
          </a:stretch>
        </p:blipFill>
        <p:spPr>
          <a:xfrm>
            <a:off x="287784" y="755501"/>
            <a:ext cx="9649072" cy="5816945"/>
          </a:xfrm>
          <a:prstGeom prst="rect">
            <a:avLst/>
          </a:prstGeom>
          <a:ln w="12700">
            <a:miter lim="400000"/>
          </a:ln>
        </p:spPr>
      </p:pic>
    </p:spTree>
    <p:extLst>
      <p:ext uri="{BB962C8B-B14F-4D97-AF65-F5344CB8AC3E}">
        <p14:creationId xmlns:p14="http://schemas.microsoft.com/office/powerpoint/2010/main" val="104136307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71</a:t>
            </a:fld>
            <a:endParaRPr lang="en-US"/>
          </a:p>
        </p:txBody>
      </p:sp>
      <p:pic>
        <p:nvPicPr>
          <p:cNvPr id="7" name="Picture 6" descr="Civitas lear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360" y="1547589"/>
            <a:ext cx="3530600" cy="1562100"/>
          </a:xfrm>
          <a:prstGeom prst="rect">
            <a:avLst/>
          </a:prstGeom>
        </p:spPr>
      </p:pic>
      <p:pic>
        <p:nvPicPr>
          <p:cNvPr id="10" name="Picture 9" descr="taskstream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064" y="5652045"/>
            <a:ext cx="4746579" cy="778439"/>
          </a:xfrm>
          <a:prstGeom prst="rect">
            <a:avLst/>
          </a:prstGeom>
        </p:spPr>
      </p:pic>
      <p:sp>
        <p:nvSpPr>
          <p:cNvPr id="11" name="Title 10"/>
          <p:cNvSpPr>
            <a:spLocks noGrp="1"/>
          </p:cNvSpPr>
          <p:nvPr>
            <p:ph type="title"/>
          </p:nvPr>
        </p:nvSpPr>
        <p:spPr/>
        <p:txBody>
          <a:bodyPr>
            <a:normAutofit fontScale="90000"/>
          </a:bodyPr>
          <a:lstStyle/>
          <a:p>
            <a:r>
              <a:rPr lang="en-US" dirty="0" smtClean="0"/>
              <a:t>This year at the Canadian Engineering Education Association conference:</a:t>
            </a:r>
            <a:endParaRPr lang="en-US" dirty="0"/>
          </a:p>
        </p:txBody>
      </p:sp>
      <p:pic>
        <p:nvPicPr>
          <p:cNvPr id="3" name="Picture 2" descr="RStudio-B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984" y="3635821"/>
            <a:ext cx="1547590" cy="1547590"/>
          </a:xfrm>
          <a:prstGeom prst="rect">
            <a:avLst/>
          </a:prstGeom>
        </p:spPr>
      </p:pic>
      <p:pic>
        <p:nvPicPr>
          <p:cNvPr id="5" name="Picture 4" descr="Rlogo-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808" y="3851845"/>
            <a:ext cx="1505819" cy="1142346"/>
          </a:xfrm>
          <a:prstGeom prst="rect">
            <a:avLst/>
          </a:prstGeom>
        </p:spPr>
      </p:pic>
      <p:pic>
        <p:nvPicPr>
          <p:cNvPr id="8" name="Picture 7" descr="cblue_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4368" y="3707829"/>
            <a:ext cx="3732944" cy="1269201"/>
          </a:xfrm>
          <a:prstGeom prst="rect">
            <a:avLst/>
          </a:prstGeom>
        </p:spPr>
      </p:pic>
      <p:pic>
        <p:nvPicPr>
          <p:cNvPr id="12" name="Picture 11" descr="1ab560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832" y="1619597"/>
            <a:ext cx="4392488" cy="1495894"/>
          </a:xfrm>
          <a:prstGeom prst="rect">
            <a:avLst/>
          </a:prstGeom>
        </p:spPr>
      </p:pic>
    </p:spTree>
    <p:extLst>
      <p:ext uri="{BB962C8B-B14F-4D97-AF65-F5344CB8AC3E}">
        <p14:creationId xmlns:p14="http://schemas.microsoft.com/office/powerpoint/2010/main" val="19044865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Other activity in Canada</a:t>
            </a:r>
            <a:endParaRPr lang="en-US" b="1" dirty="0"/>
          </a:p>
        </p:txBody>
      </p:sp>
      <p:sp>
        <p:nvSpPr>
          <p:cNvPr id="3" name="Content Placeholder 2"/>
          <p:cNvSpPr>
            <a:spLocks noGrp="1"/>
          </p:cNvSpPr>
          <p:nvPr>
            <p:ph idx="1"/>
          </p:nvPr>
        </p:nvSpPr>
        <p:spPr>
          <a:xfrm>
            <a:off x="215776" y="1475581"/>
            <a:ext cx="9433048" cy="5328592"/>
          </a:xfrm>
        </p:spPr>
        <p:txBody>
          <a:bodyPr>
            <a:normAutofit fontScale="85000" lnSpcReduction="20000"/>
          </a:bodyPr>
          <a:lstStyle/>
          <a:p>
            <a:r>
              <a:rPr lang="en-US" b="1" dirty="0" smtClean="0"/>
              <a:t>UBC</a:t>
            </a:r>
            <a:r>
              <a:rPr lang="en-US" dirty="0" smtClean="0"/>
              <a:t>: Indirect qualitative assessment of GA’s using student </a:t>
            </a:r>
            <a:r>
              <a:rPr lang="en-US" dirty="0"/>
              <a:t>surveys as </a:t>
            </a:r>
            <a:r>
              <a:rPr lang="en-US" dirty="0" smtClean="0"/>
              <a:t>well.</a:t>
            </a:r>
          </a:p>
          <a:p>
            <a:r>
              <a:rPr lang="en-US" b="1" dirty="0"/>
              <a:t>UBC</a:t>
            </a:r>
            <a:r>
              <a:rPr lang="en-US" dirty="0"/>
              <a:t>: assessing outcomes using design </a:t>
            </a:r>
            <a:r>
              <a:rPr lang="en-US" dirty="0" smtClean="0"/>
              <a:t>dossiers</a:t>
            </a:r>
            <a:endParaRPr lang="en-US" dirty="0"/>
          </a:p>
          <a:p>
            <a:r>
              <a:rPr lang="en-US" b="1" dirty="0" smtClean="0"/>
              <a:t>Memorial</a:t>
            </a:r>
            <a:r>
              <a:rPr lang="en-US" dirty="0" smtClean="0"/>
              <a:t>: Using a formative </a:t>
            </a:r>
            <a:r>
              <a:rPr lang="en-US" dirty="0"/>
              <a:t>approach to assessing </a:t>
            </a:r>
            <a:r>
              <a:rPr lang="en-US" dirty="0" smtClean="0"/>
              <a:t>GA’s throughout  </a:t>
            </a:r>
            <a:r>
              <a:rPr lang="en-US" dirty="0"/>
              <a:t>course </a:t>
            </a:r>
            <a:r>
              <a:rPr lang="en-US" dirty="0" smtClean="0"/>
              <a:t>experiences </a:t>
            </a:r>
            <a:r>
              <a:rPr lang="en-US" dirty="0"/>
              <a:t>using course-based outcomes &amp; assessments. </a:t>
            </a:r>
            <a:r>
              <a:rPr lang="en-US" dirty="0" smtClean="0"/>
              <a:t> Also using </a:t>
            </a:r>
            <a:r>
              <a:rPr lang="en-US" dirty="0" err="1" smtClean="0"/>
              <a:t>ePortfolios</a:t>
            </a:r>
            <a:r>
              <a:rPr lang="en-US" dirty="0"/>
              <a:t> </a:t>
            </a:r>
            <a:r>
              <a:rPr lang="en-US" dirty="0" smtClean="0"/>
              <a:t>for assessment and to facilitate student reflection.</a:t>
            </a:r>
            <a:endParaRPr lang="en-US" dirty="0"/>
          </a:p>
          <a:p>
            <a:r>
              <a:rPr lang="en-US" b="1" dirty="0" smtClean="0"/>
              <a:t>Toronto</a:t>
            </a:r>
            <a:r>
              <a:rPr lang="en-US" dirty="0" smtClean="0"/>
              <a:t>: using </a:t>
            </a:r>
            <a:r>
              <a:rPr lang="en-US" dirty="0"/>
              <a:t>communications portfolios for assessment of LLL, Communication &amp; professionalism</a:t>
            </a:r>
            <a:endParaRPr lang="en-US" b="1" dirty="0"/>
          </a:p>
          <a:p>
            <a:r>
              <a:rPr lang="en-US" b="1" dirty="0" smtClean="0"/>
              <a:t>Calgary</a:t>
            </a:r>
            <a:r>
              <a:rPr lang="en-US" dirty="0" smtClean="0"/>
              <a:t>: using </a:t>
            </a:r>
            <a:r>
              <a:rPr lang="en-US" dirty="0"/>
              <a:t>exit and alumni surveys for indirect assessment</a:t>
            </a:r>
          </a:p>
          <a:p>
            <a:r>
              <a:rPr lang="en-US" b="1" dirty="0" smtClean="0"/>
              <a:t>Ryerson</a:t>
            </a:r>
            <a:r>
              <a:rPr lang="en-US" dirty="0" smtClean="0"/>
              <a:t>: assessing </a:t>
            </a:r>
            <a:r>
              <a:rPr lang="en-US" dirty="0"/>
              <a:t>LLL using work of students in national design competitions</a:t>
            </a:r>
          </a:p>
          <a:p>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72</a:t>
            </a:fld>
            <a:endParaRPr lang="en-US"/>
          </a:p>
        </p:txBody>
      </p:sp>
    </p:spTree>
    <p:extLst>
      <p:ext uri="{BB962C8B-B14F-4D97-AF65-F5344CB8AC3E}">
        <p14:creationId xmlns:p14="http://schemas.microsoft.com/office/powerpoint/2010/main" val="258377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7784" y="5650540"/>
            <a:ext cx="9272765" cy="1040497"/>
          </a:xfrm>
          <a:prstGeom prst="rect">
            <a:avLst/>
          </a:prstGeom>
          <a:noFill/>
        </p:spPr>
        <p:txBody>
          <a:bodyPr wrap="square" lIns="100794" tIns="50397" rIns="100794" bIns="50397" rtlCol="0">
            <a:spAutoFit/>
          </a:bodyPr>
          <a:lstStyle/>
          <a:p>
            <a:pPr algn="ctr"/>
            <a:r>
              <a:rPr lang="en-US" sz="6000" b="1" dirty="0" smtClean="0">
                <a:latin typeface="Gill Sans Light"/>
                <a:cs typeface="Gill Sans Light"/>
              </a:rPr>
              <a:t>End of the Big Picture</a:t>
            </a:r>
            <a:endParaRPr lang="en-US" sz="2600" dirty="0">
              <a:solidFill>
                <a:srgbClr val="000000"/>
              </a:solidFill>
              <a:latin typeface="Gill Sans Light"/>
              <a:cs typeface="Gill Sans Light"/>
            </a:endParaRPr>
          </a:p>
        </p:txBody>
      </p:sp>
      <p:pic>
        <p:nvPicPr>
          <p:cNvPr id="7" name="Picture 6" descr="EGAD Logo.png"/>
          <p:cNvPicPr>
            <a:picLocks noChangeAspect="1"/>
          </p:cNvPicPr>
          <p:nvPr/>
        </p:nvPicPr>
        <p:blipFill>
          <a:blip r:embed="rId2">
            <a:alphaModFix/>
            <a:extLst>
              <a:ext uri="{BEBA8EAE-BF5A-486C-A8C5-ECC9F3942E4B}">
                <a14:imgProps xmlns:a14="http://schemas.microsoft.com/office/drawing/2010/main">
                  <a14:imgLayer r:embed="rId3">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503808" y="323453"/>
            <a:ext cx="3263831" cy="2537400"/>
          </a:xfrm>
          <a:prstGeom prst="rect">
            <a:avLst/>
          </a:prstGeom>
        </p:spPr>
      </p:pic>
    </p:spTree>
    <p:extLst>
      <p:ext uri="{BB962C8B-B14F-4D97-AF65-F5344CB8AC3E}">
        <p14:creationId xmlns:p14="http://schemas.microsoft.com/office/powerpoint/2010/main" val="566348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Session 2: Goals, Questions, and OUTCOMES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74</a:t>
            </a:fld>
            <a:endParaRPr lang="en-US"/>
          </a:p>
        </p:txBody>
      </p:sp>
      <p:pic>
        <p:nvPicPr>
          <p:cNvPr id="6" name="Picture 5" descr="EGAD Logo.png"/>
          <p:cNvPicPr>
            <a:picLocks noChangeAspect="1"/>
          </p:cNvPicPr>
          <p:nvPr/>
        </p:nvPicPr>
        <p:blipFill>
          <a:blip r:embed="rId2">
            <a:alphaModFix/>
            <a:extLst>
              <a:ext uri="{BEBA8EAE-BF5A-486C-A8C5-ECC9F3942E4B}">
                <a14:imgProps xmlns:a14="http://schemas.microsoft.com/office/drawing/2010/main">
                  <a14:imgLayer r:embed="rId3">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503808" y="323453"/>
            <a:ext cx="3263831" cy="2537400"/>
          </a:xfrm>
          <a:prstGeom prst="rect">
            <a:avLst/>
          </a:prstGeom>
        </p:spPr>
      </p:pic>
    </p:spTree>
    <p:extLst>
      <p:ext uri="{BB962C8B-B14F-4D97-AF65-F5344CB8AC3E}">
        <p14:creationId xmlns:p14="http://schemas.microsoft.com/office/powerpoint/2010/main" val="1411014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Goals of session 2</a:t>
            </a:r>
            <a:endParaRPr lang="en-US" b="1" dirty="0"/>
          </a:p>
        </p:txBody>
      </p:sp>
      <p:sp>
        <p:nvSpPr>
          <p:cNvPr id="7" name="Content Placeholder 6"/>
          <p:cNvSpPr>
            <a:spLocks noGrp="1"/>
          </p:cNvSpPr>
          <p:nvPr>
            <p:ph idx="1"/>
          </p:nvPr>
        </p:nvSpPr>
        <p:spPr/>
        <p:txBody>
          <a:bodyPr/>
          <a:lstStyle/>
          <a:p>
            <a:pPr marL="0" indent="0">
              <a:buNone/>
            </a:pPr>
            <a:r>
              <a:rPr lang="en-US" dirty="0" smtClean="0"/>
              <a:t>As a department, identify program goals</a:t>
            </a:r>
          </a:p>
          <a:p>
            <a:pPr marL="0" indent="0">
              <a:buNone/>
            </a:pPr>
            <a:endParaRPr lang="en-US" dirty="0" smtClean="0"/>
          </a:p>
          <a:p>
            <a:pPr marL="0" indent="0">
              <a:buNone/>
            </a:pPr>
            <a:r>
              <a:rPr lang="en-US" dirty="0" smtClean="0"/>
              <a:t>Identify questions that program hopes to answer answer by the outcomes assessment process</a:t>
            </a:r>
          </a:p>
          <a:p>
            <a:pPr marL="0" indent="0">
              <a:buNone/>
            </a:pPr>
            <a:endParaRPr lang="en-US" dirty="0" smtClean="0"/>
          </a:p>
          <a:p>
            <a:pPr marL="0" indent="0">
              <a:buNone/>
            </a:pPr>
            <a:r>
              <a:rPr lang="en-US" dirty="0" smtClean="0"/>
              <a:t>Identify the status of current indicators and plan future work in developing</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75</a:t>
            </a:fld>
            <a:endParaRPr lang="en-US"/>
          </a:p>
        </p:txBody>
      </p:sp>
    </p:spTree>
    <p:extLst>
      <p:ext uri="{BB962C8B-B14F-4D97-AF65-F5344CB8AC3E}">
        <p14:creationId xmlns:p14="http://schemas.microsoft.com/office/powerpoint/2010/main" val="37065915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769" y="302737"/>
            <a:ext cx="9432826" cy="1259946"/>
          </a:xfrm>
        </p:spPr>
        <p:txBody>
          <a:bodyPr>
            <a:normAutofit fontScale="90000"/>
          </a:bodyPr>
          <a:lstStyle/>
          <a:p>
            <a:r>
              <a:rPr lang="en-US" b="1" dirty="0" smtClean="0">
                <a:solidFill>
                  <a:srgbClr val="F79646"/>
                </a:solidFill>
              </a:rPr>
              <a:t>Your turn:</a:t>
            </a:r>
            <a:r>
              <a:rPr lang="en-US" b="1" dirty="0" smtClean="0"/>
              <a:t> </a:t>
            </a:r>
            <a:r>
              <a:rPr lang="en-US" b="1" dirty="0" smtClean="0"/>
              <a:t>What do you hope to get from the process?</a:t>
            </a:r>
            <a:endParaRPr lang="en-US" b="1" dirty="0"/>
          </a:p>
        </p:txBody>
      </p:sp>
      <p:sp>
        <p:nvSpPr>
          <p:cNvPr id="5" name="Content Placeholder 4"/>
          <p:cNvSpPr>
            <a:spLocks noGrp="1"/>
          </p:cNvSpPr>
          <p:nvPr>
            <p:ph idx="1"/>
          </p:nvPr>
        </p:nvSpPr>
        <p:spPr>
          <a:xfrm>
            <a:off x="504031" y="1763925"/>
            <a:ext cx="9144793" cy="5544303"/>
          </a:xfrm>
        </p:spPr>
        <p:txBody>
          <a:bodyPr>
            <a:normAutofit/>
          </a:bodyPr>
          <a:lstStyle/>
          <a:p>
            <a:pPr marL="0" indent="0">
              <a:buNone/>
            </a:pPr>
            <a:endParaRPr lang="en-US" dirty="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76</a:t>
            </a:fld>
            <a:endParaRPr lang="en-US"/>
          </a:p>
        </p:txBody>
      </p:sp>
    </p:spTree>
    <p:extLst>
      <p:ext uri="{BB962C8B-B14F-4D97-AF65-F5344CB8AC3E}">
        <p14:creationId xmlns:p14="http://schemas.microsoft.com/office/powerpoint/2010/main" val="3222558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769" y="302737"/>
            <a:ext cx="9432826" cy="1259946"/>
          </a:xfrm>
        </p:spPr>
        <p:txBody>
          <a:bodyPr>
            <a:normAutofit fontScale="90000"/>
          </a:bodyPr>
          <a:lstStyle/>
          <a:p>
            <a:r>
              <a:rPr lang="en-US" b="1" dirty="0" smtClean="0">
                <a:solidFill>
                  <a:srgbClr val="F79646"/>
                </a:solidFill>
              </a:rPr>
              <a:t>Your turn:</a:t>
            </a:r>
            <a:r>
              <a:rPr lang="en-US" b="1" dirty="0" smtClean="0"/>
              <a:t> What do you want to know?</a:t>
            </a:r>
            <a:endParaRPr lang="en-US" b="1" dirty="0"/>
          </a:p>
        </p:txBody>
      </p:sp>
      <p:sp>
        <p:nvSpPr>
          <p:cNvPr id="5" name="Content Placeholder 4"/>
          <p:cNvSpPr>
            <a:spLocks noGrp="1"/>
          </p:cNvSpPr>
          <p:nvPr>
            <p:ph idx="1"/>
          </p:nvPr>
        </p:nvSpPr>
        <p:spPr>
          <a:xfrm>
            <a:off x="504031" y="1763925"/>
            <a:ext cx="9144793" cy="5544303"/>
          </a:xfrm>
        </p:spPr>
        <p:txBody>
          <a:bodyPr>
            <a:normAutofit fontScale="92500" lnSpcReduction="20000"/>
          </a:bodyPr>
          <a:lstStyle/>
          <a:p>
            <a:pPr marL="0" indent="0">
              <a:buNone/>
            </a:pPr>
            <a:r>
              <a:rPr lang="en-US" dirty="0" smtClean="0"/>
              <a:t>In groups, share some information you would like to know about your program to improve the quality of graduating students</a:t>
            </a:r>
          </a:p>
          <a:p>
            <a:r>
              <a:rPr lang="en-US" dirty="0" smtClean="0"/>
              <a:t>E.g. do you have anecdotal concerns about:</a:t>
            </a:r>
          </a:p>
          <a:p>
            <a:pPr lvl="1"/>
            <a:r>
              <a:rPr lang="en-US" dirty="0"/>
              <a:t>A</a:t>
            </a:r>
            <a:r>
              <a:rPr lang="en-US" dirty="0" smtClean="0"/>
              <a:t>bility to write</a:t>
            </a:r>
          </a:p>
          <a:p>
            <a:pPr lvl="1"/>
            <a:r>
              <a:rPr lang="en-US" dirty="0" smtClean="0"/>
              <a:t>Ability to work in a team</a:t>
            </a:r>
          </a:p>
          <a:p>
            <a:pPr lvl="1"/>
            <a:r>
              <a:rPr lang="en-US" dirty="0" smtClean="0"/>
              <a:t>Ability to use hardware/software</a:t>
            </a:r>
          </a:p>
          <a:p>
            <a:pPr lvl="1"/>
            <a:r>
              <a:rPr lang="en-US" dirty="0" smtClean="0"/>
              <a:t>Ability to apply engineering science knowledge on realistic  problems</a:t>
            </a:r>
          </a:p>
          <a:p>
            <a:pPr lvl="1"/>
            <a:r>
              <a:rPr lang="en-US" dirty="0" smtClean="0"/>
              <a:t>Ability to …</a:t>
            </a:r>
          </a:p>
          <a:p>
            <a:r>
              <a:rPr lang="en-US" dirty="0" smtClean="0"/>
              <a:t>Or would you like to compare performance of different groups of students?</a:t>
            </a:r>
            <a:endParaRPr lang="en-US" dirty="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77</a:t>
            </a:fld>
            <a:endParaRPr lang="en-US"/>
          </a:p>
        </p:txBody>
      </p:sp>
    </p:spTree>
    <p:extLst>
      <p:ext uri="{BB962C8B-B14F-4D97-AF65-F5344CB8AC3E}">
        <p14:creationId xmlns:p14="http://schemas.microsoft.com/office/powerpoint/2010/main" val="539842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504825" y="107429"/>
            <a:ext cx="9070975" cy="560387"/>
          </a:xfrm>
        </p:spPr>
        <p:txBody>
          <a:bodyPr>
            <a:no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3600" dirty="0" smtClean="0"/>
              <a:t>Learning outcomes (Biggs)</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78</a:t>
            </a:fld>
            <a:endParaRPr lang="en-US"/>
          </a:p>
        </p:txBody>
      </p:sp>
      <p:sp>
        <p:nvSpPr>
          <p:cNvPr id="30726" name="AutoShape 5"/>
          <p:cNvSpPr>
            <a:spLocks noChangeArrowheads="1"/>
          </p:cNvSpPr>
          <p:nvPr/>
        </p:nvSpPr>
        <p:spPr bwMode="auto">
          <a:xfrm>
            <a:off x="1316062" y="2591613"/>
            <a:ext cx="7900714" cy="2916416"/>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t"/>
          <a:lstStyle/>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accent1"/>
                </a:solidFill>
              </a:rPr>
              <a:t>Critically evaluates </a:t>
            </a:r>
            <a:r>
              <a:rPr lang="en-US" sz="2400" b="1" dirty="0">
                <a:solidFill>
                  <a:srgbClr val="FF0000"/>
                </a:solidFill>
              </a:rPr>
              <a:t>information for authority, currency, and</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rgbClr val="FF0000"/>
                </a:solidFill>
              </a:rPr>
              <a:t> </a:t>
            </a:r>
            <a:r>
              <a:rPr lang="en-US" sz="2400" b="1" dirty="0" smtClean="0">
                <a:solidFill>
                  <a:srgbClr val="FF0000"/>
                </a:solidFill>
              </a:rPr>
              <a:t>objectivity</a:t>
            </a:r>
            <a:r>
              <a:rPr lang="en-US" sz="2400" dirty="0"/>
              <a:t> </a:t>
            </a:r>
            <a:endParaRPr lang="en-US" sz="2400" dirty="0" smtClean="0"/>
          </a:p>
          <a:p>
            <a:pPr>
              <a:tabLst>
                <a:tab pos="723825" algn="l"/>
                <a:tab pos="1447649" algn="l"/>
                <a:tab pos="2171475" algn="l"/>
                <a:tab pos="2895300" algn="l"/>
                <a:tab pos="3619124" algn="l"/>
                <a:tab pos="4342950" algn="l"/>
                <a:tab pos="5066775" algn="l"/>
                <a:tab pos="5790600" algn="l"/>
                <a:tab pos="6514424" algn="l"/>
              </a:tabLst>
            </a:pPr>
            <a:r>
              <a:rPr lang="en-US" sz="2400" b="1" dirty="0"/>
              <a:t>	</a:t>
            </a:r>
            <a:r>
              <a:rPr lang="en-US" sz="2400" b="1" dirty="0" smtClean="0"/>
              <a:t>when prompted (disposition)</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rgbClr val="FF0000"/>
                </a:solidFill>
              </a:rPr>
              <a:t>	</a:t>
            </a:r>
            <a:r>
              <a:rPr lang="en-US" sz="2400" b="1" dirty="0" smtClean="0">
                <a:solidFill>
                  <a:schemeClr val="tx1"/>
                </a:solidFill>
              </a:rPr>
              <a:t>after instruction (proximity)</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r>
              <a:rPr lang="en-US" sz="2400" b="1" dirty="0" smtClean="0">
                <a:solidFill>
                  <a:schemeClr val="tx1"/>
                </a:solidFill>
              </a:rPr>
              <a:t>in unfamiliar topics (familiarity)</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r>
              <a:rPr lang="en-US" sz="2400" b="1" dirty="0" smtClean="0">
                <a:solidFill>
                  <a:schemeClr val="tx1"/>
                </a:solidFill>
              </a:rPr>
              <a:t>applying disciplinary declarative knowledge</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r>
              <a:rPr lang="en-US" sz="2400" b="1" dirty="0" smtClean="0">
                <a:solidFill>
                  <a:schemeClr val="tx1"/>
                </a:solidFill>
              </a:rPr>
              <a:t>within a time limit…</a:t>
            </a:r>
          </a:p>
          <a:p>
            <a:pPr>
              <a:tabLst>
                <a:tab pos="723825" algn="l"/>
                <a:tab pos="1447649" algn="l"/>
                <a:tab pos="2171475" algn="l"/>
                <a:tab pos="2895300" algn="l"/>
                <a:tab pos="3619124" algn="l"/>
                <a:tab pos="4342950" algn="l"/>
                <a:tab pos="5066775" algn="l"/>
                <a:tab pos="5790600" algn="l"/>
                <a:tab pos="6514424" algn="l"/>
              </a:tabLst>
            </a:pP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dirty="0">
              <a:solidFill>
                <a:schemeClr val="tx1"/>
              </a:solidFill>
            </a:endParaRPr>
          </a:p>
        </p:txBody>
      </p:sp>
      <p:sp>
        <p:nvSpPr>
          <p:cNvPr id="30724" name="AutoShape 3"/>
          <p:cNvSpPr>
            <a:spLocks noChangeArrowheads="1"/>
          </p:cNvSpPr>
          <p:nvPr/>
        </p:nvSpPr>
        <p:spPr bwMode="auto">
          <a:xfrm>
            <a:off x="7704584" y="1574163"/>
            <a:ext cx="1800225"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lgn="ctr">
              <a:tabLst>
                <a:tab pos="723825" algn="l"/>
                <a:tab pos="1447649" algn="l"/>
              </a:tabLst>
            </a:pPr>
            <a:r>
              <a:rPr lang="en-US" sz="2400" dirty="0">
                <a:solidFill>
                  <a:srgbClr val="000000"/>
                </a:solidFill>
              </a:rPr>
              <a:t>Content area</a:t>
            </a:r>
          </a:p>
        </p:txBody>
      </p:sp>
      <p:sp>
        <p:nvSpPr>
          <p:cNvPr id="30725" name="AutoShape 4"/>
          <p:cNvSpPr>
            <a:spLocks noChangeArrowheads="1"/>
          </p:cNvSpPr>
          <p:nvPr/>
        </p:nvSpPr>
        <p:spPr bwMode="auto">
          <a:xfrm>
            <a:off x="415576" y="1315490"/>
            <a:ext cx="5128792"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tabLst>
                <a:tab pos="723825" algn="l"/>
                <a:tab pos="1447649" algn="l"/>
                <a:tab pos="2171475" algn="l"/>
                <a:tab pos="2895300" algn="l"/>
                <a:tab pos="3619124" algn="l"/>
                <a:tab pos="4342950" algn="l"/>
              </a:tabLst>
            </a:pPr>
            <a:r>
              <a:rPr lang="en-US" sz="2400" dirty="0">
                <a:solidFill>
                  <a:srgbClr val="000000"/>
                </a:solidFill>
              </a:rPr>
              <a:t>Level of expectation</a:t>
            </a:r>
          </a:p>
          <a:p>
            <a:pPr>
              <a:buSzPct val="45000"/>
              <a:tabLst>
                <a:tab pos="723825" algn="l"/>
                <a:tab pos="1447649" algn="l"/>
                <a:tab pos="2171475" algn="l"/>
                <a:tab pos="2895300" algn="l"/>
                <a:tab pos="3619124" algn="l"/>
                <a:tab pos="4342950" algn="l"/>
              </a:tabLst>
            </a:pPr>
            <a:r>
              <a:rPr lang="en-US" dirty="0">
                <a:solidFill>
                  <a:srgbClr val="000000"/>
                </a:solidFill>
              </a:rPr>
              <a:t>(“describes”, “compares”, “applies”, “creates”, etc.)</a:t>
            </a:r>
          </a:p>
        </p:txBody>
      </p:sp>
      <p:sp>
        <p:nvSpPr>
          <p:cNvPr id="30727" name="Line 6"/>
          <p:cNvSpPr>
            <a:spLocks noChangeShapeType="1"/>
          </p:cNvSpPr>
          <p:nvPr/>
        </p:nvSpPr>
        <p:spPr bwMode="auto">
          <a:xfrm>
            <a:off x="2845245" y="2110143"/>
            <a:ext cx="720725" cy="802791"/>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30728" name="Line 7"/>
          <p:cNvSpPr>
            <a:spLocks noChangeShapeType="1"/>
          </p:cNvSpPr>
          <p:nvPr/>
        </p:nvSpPr>
        <p:spPr bwMode="auto">
          <a:xfrm flipH="1">
            <a:off x="6442520" y="2110143"/>
            <a:ext cx="1263650" cy="802791"/>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13" name="AutoShape 3"/>
          <p:cNvSpPr>
            <a:spLocks noChangeArrowheads="1"/>
          </p:cNvSpPr>
          <p:nvPr/>
        </p:nvSpPr>
        <p:spPr bwMode="auto">
          <a:xfrm>
            <a:off x="8424688" y="4139877"/>
            <a:ext cx="1655937"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lgn="ctr">
              <a:tabLst>
                <a:tab pos="723825" algn="l"/>
                <a:tab pos="1447649" algn="l"/>
              </a:tabLst>
            </a:pPr>
            <a:r>
              <a:rPr lang="en-US" sz="2400" dirty="0">
                <a:solidFill>
                  <a:srgbClr val="000000"/>
                </a:solidFill>
              </a:rPr>
              <a:t>context</a:t>
            </a:r>
            <a:endParaRPr lang="en-US" dirty="0">
              <a:solidFill>
                <a:srgbClr val="000000"/>
              </a:solidFill>
            </a:endParaRPr>
          </a:p>
        </p:txBody>
      </p:sp>
      <p:sp>
        <p:nvSpPr>
          <p:cNvPr id="14" name="Line 7"/>
          <p:cNvSpPr>
            <a:spLocks noChangeShapeType="1"/>
          </p:cNvSpPr>
          <p:nvPr/>
        </p:nvSpPr>
        <p:spPr bwMode="auto">
          <a:xfrm flipH="1" flipV="1">
            <a:off x="8064920" y="4499917"/>
            <a:ext cx="360040" cy="0"/>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3" name="Right Brace 2"/>
          <p:cNvSpPr/>
          <p:nvPr/>
        </p:nvSpPr>
        <p:spPr>
          <a:xfrm>
            <a:off x="7632600" y="3563813"/>
            <a:ext cx="504056" cy="187220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2167712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Learning outcomes (Allan, 1994)</a:t>
            </a:r>
            <a:endParaRPr lang="en-US" dirty="0"/>
          </a:p>
        </p:txBody>
      </p:sp>
      <p:sp>
        <p:nvSpPr>
          <p:cNvPr id="3" name="Content Placeholder 2"/>
          <p:cNvSpPr>
            <a:spLocks noGrp="1"/>
          </p:cNvSpPr>
          <p:nvPr>
            <p:ph idx="1"/>
          </p:nvPr>
        </p:nvSpPr>
        <p:spPr/>
        <p:txBody>
          <a:bodyPr/>
          <a:lstStyle/>
          <a:p>
            <a:r>
              <a:rPr lang="en-US" dirty="0" smtClean="0"/>
              <a:t>Subject-based outcomes</a:t>
            </a:r>
          </a:p>
          <a:p>
            <a:r>
              <a:rPr lang="en-US" dirty="0" smtClean="0"/>
              <a:t>Personal transferable outcomes, e.g.</a:t>
            </a:r>
          </a:p>
          <a:p>
            <a:pPr lvl="1"/>
            <a:r>
              <a:rPr lang="en-US" dirty="0" smtClean="0"/>
              <a:t>Teamwork</a:t>
            </a:r>
          </a:p>
          <a:p>
            <a:pPr lvl="1"/>
            <a:r>
              <a:rPr lang="en-US" dirty="0" smtClean="0"/>
              <a:t>Numeracy</a:t>
            </a:r>
          </a:p>
          <a:p>
            <a:pPr lvl="1"/>
            <a:r>
              <a:rPr lang="en-US" dirty="0" smtClean="0"/>
              <a:t>Organizational skills</a:t>
            </a:r>
          </a:p>
          <a:p>
            <a:r>
              <a:rPr lang="en-US" dirty="0" smtClean="0"/>
              <a:t>Generic academic outcomes, e.g.</a:t>
            </a:r>
          </a:p>
          <a:p>
            <a:pPr lvl="1"/>
            <a:r>
              <a:rPr lang="en-US" dirty="0" smtClean="0"/>
              <a:t>Critical thinking</a:t>
            </a:r>
          </a:p>
          <a:p>
            <a:pPr lvl="1"/>
            <a:r>
              <a:rPr lang="en-US" dirty="0" smtClean="0"/>
              <a:t>Analyze</a:t>
            </a:r>
          </a:p>
          <a:p>
            <a:pPr lvl="1"/>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79</a:t>
            </a:fld>
            <a:endParaRPr lang="en-US"/>
          </a:p>
        </p:txBody>
      </p:sp>
    </p:spTree>
    <p:extLst>
      <p:ext uri="{BB962C8B-B14F-4D97-AF65-F5344CB8AC3E}">
        <p14:creationId xmlns:p14="http://schemas.microsoft.com/office/powerpoint/2010/main" val="133058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467469"/>
            <a:ext cx="9433047" cy="6285493"/>
          </a:xfrm>
        </p:spPr>
        <p:txBody>
          <a:bodyPr>
            <a:normAutofit/>
          </a:bodyPr>
          <a:lstStyle/>
          <a:p>
            <a:pPr marL="0" indent="0">
              <a:buNone/>
            </a:pPr>
            <a:endParaRPr lang="en-US" sz="4000" b="1" dirty="0"/>
          </a:p>
          <a:p>
            <a:pPr marL="0" indent="0">
              <a:buNone/>
            </a:pPr>
            <a:r>
              <a:rPr lang="en-US" sz="4400" b="1" dirty="0" smtClean="0"/>
              <a:t>Outcomes-based assessment means…</a:t>
            </a:r>
          </a:p>
          <a:p>
            <a:pPr marL="1624809" lvl="2" indent="-742950">
              <a:buFont typeface="+mj-lt"/>
              <a:buAutoNum type="arabicPeriod"/>
            </a:pPr>
            <a:r>
              <a:rPr lang="en-US" sz="4000" b="1" dirty="0" smtClean="0">
                <a:solidFill>
                  <a:srgbClr val="F79646"/>
                </a:solidFill>
              </a:rPr>
              <a:t>Developing clear descriptions </a:t>
            </a:r>
            <a:r>
              <a:rPr lang="en-US" sz="4000" dirty="0" smtClean="0"/>
              <a:t>of what students should be able to do in a course, program, or institution</a:t>
            </a:r>
          </a:p>
          <a:p>
            <a:pPr marL="1624809" lvl="2" indent="-742950">
              <a:buFont typeface="+mj-lt"/>
              <a:buAutoNum type="arabicPeriod"/>
            </a:pPr>
            <a:r>
              <a:rPr lang="en-US" sz="4000" b="1" dirty="0" smtClean="0">
                <a:solidFill>
                  <a:srgbClr val="F79646"/>
                </a:solidFill>
              </a:rPr>
              <a:t>Measuring</a:t>
            </a:r>
            <a:r>
              <a:rPr lang="en-US" sz="4000" dirty="0" smtClean="0"/>
              <a:t> student performance</a:t>
            </a:r>
          </a:p>
          <a:p>
            <a:pPr marL="1624809" lvl="2" indent="-742950">
              <a:buFont typeface="+mj-lt"/>
              <a:buAutoNum type="arabicPeriod"/>
            </a:pPr>
            <a:r>
              <a:rPr lang="en-US" sz="4000" b="1" dirty="0" smtClean="0">
                <a:solidFill>
                  <a:srgbClr val="F79646"/>
                </a:solidFill>
              </a:rPr>
              <a:t>Using data</a:t>
            </a:r>
            <a:r>
              <a:rPr lang="en-US" sz="4000" dirty="0" smtClean="0">
                <a:solidFill>
                  <a:srgbClr val="F79646"/>
                </a:solidFill>
              </a:rPr>
              <a:t> </a:t>
            </a:r>
            <a:r>
              <a:rPr lang="en-US" sz="4000" dirty="0" smtClean="0"/>
              <a:t>to improve quality of the learning environment</a:t>
            </a:r>
            <a:r>
              <a:rPr lang="en-US" dirty="0" smtClean="0"/>
              <a:t> </a:t>
            </a:r>
          </a:p>
          <a:p>
            <a:pPr marL="881859" lvl="2" indent="0">
              <a:buNone/>
            </a:pP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8</a:t>
            </a:fld>
            <a:endParaRPr lang="en-US"/>
          </a:p>
        </p:txBody>
      </p:sp>
    </p:spTree>
    <p:extLst>
      <p:ext uri="{BB962C8B-B14F-4D97-AF65-F5344CB8AC3E}">
        <p14:creationId xmlns:p14="http://schemas.microsoft.com/office/powerpoint/2010/main" val="97924377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Attribute domains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solidFill>
                  <a:srgbClr val="197F10"/>
                </a:solidFill>
              </a:rPr>
              <a:t>Declarative </a:t>
            </a:r>
          </a:p>
          <a:p>
            <a:pPr marL="0" indent="0">
              <a:buNone/>
            </a:pPr>
            <a:r>
              <a:rPr lang="en-US" dirty="0"/>
              <a:t>	</a:t>
            </a:r>
            <a:r>
              <a:rPr lang="en-US" dirty="0" smtClean="0"/>
              <a:t>(“knowing that”)</a:t>
            </a:r>
          </a:p>
          <a:p>
            <a:pPr marL="0" indent="0">
              <a:buNone/>
            </a:pPr>
            <a:r>
              <a:rPr lang="en-US" b="1" dirty="0" smtClean="0">
                <a:solidFill>
                  <a:srgbClr val="197F10"/>
                </a:solidFill>
              </a:rPr>
              <a:t>Procedural </a:t>
            </a:r>
          </a:p>
          <a:p>
            <a:pPr marL="0" indent="0">
              <a:buNone/>
            </a:pPr>
            <a:r>
              <a:rPr lang="en-US" dirty="0"/>
              <a:t>	</a:t>
            </a:r>
            <a:r>
              <a:rPr lang="en-US" dirty="0" smtClean="0"/>
              <a:t>(“knowing how”)</a:t>
            </a:r>
          </a:p>
          <a:p>
            <a:pPr marL="0" indent="0">
              <a:buNone/>
            </a:pPr>
            <a:r>
              <a:rPr lang="en-US" b="1" dirty="0" smtClean="0">
                <a:solidFill>
                  <a:srgbClr val="197F10"/>
                </a:solidFill>
              </a:rPr>
              <a:t>Schematic </a:t>
            </a:r>
          </a:p>
          <a:p>
            <a:pPr marL="0" indent="0">
              <a:buNone/>
            </a:pPr>
            <a:r>
              <a:rPr lang="en-US" dirty="0"/>
              <a:t>	</a:t>
            </a:r>
            <a:r>
              <a:rPr lang="en-US" dirty="0" smtClean="0"/>
              <a:t>(“knowing why”)</a:t>
            </a:r>
          </a:p>
          <a:p>
            <a:pPr marL="0" indent="0">
              <a:buNone/>
            </a:pPr>
            <a:r>
              <a:rPr lang="en-US" b="1" dirty="0" smtClean="0">
                <a:solidFill>
                  <a:srgbClr val="197F10"/>
                </a:solidFill>
              </a:rPr>
              <a:t>Strategic </a:t>
            </a:r>
          </a:p>
          <a:p>
            <a:pPr marL="0" indent="0">
              <a:buNone/>
            </a:pPr>
            <a:r>
              <a:rPr lang="en-US" dirty="0"/>
              <a:t>	</a:t>
            </a:r>
            <a:r>
              <a:rPr lang="en-US" dirty="0" smtClean="0"/>
              <a:t>(“knowing when and how it applies”)</a:t>
            </a:r>
          </a:p>
          <a:p>
            <a:pPr marL="0" indent="0">
              <a:buNone/>
            </a:pPr>
            <a:r>
              <a:rPr lang="en-US" b="1" dirty="0" smtClean="0">
                <a:solidFill>
                  <a:srgbClr val="197F10"/>
                </a:solidFill>
              </a:rPr>
              <a:t>Generic transferable</a:t>
            </a:r>
            <a:endParaRPr lang="en-US" b="1" dirty="0">
              <a:solidFill>
                <a:srgbClr val="197F10"/>
              </a:solidFill>
            </a:endParaRPr>
          </a:p>
          <a:p>
            <a:pPr marL="0" indent="0">
              <a:buNone/>
            </a:pPr>
            <a:r>
              <a:rPr lang="en-US" dirty="0"/>
              <a:t>	</a:t>
            </a:r>
            <a:r>
              <a:rPr lang="en-US" dirty="0" smtClean="0"/>
              <a:t>(teaming, critical thinking, communication)		</a:t>
            </a:r>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80</a:t>
            </a:fld>
            <a:endParaRPr lang="en-US"/>
          </a:p>
        </p:txBody>
      </p:sp>
      <p:sp>
        <p:nvSpPr>
          <p:cNvPr id="5" name="Rectangle 4"/>
          <p:cNvSpPr/>
          <p:nvPr/>
        </p:nvSpPr>
        <p:spPr>
          <a:xfrm>
            <a:off x="935856" y="6660157"/>
            <a:ext cx="3004586" cy="373949"/>
          </a:xfrm>
          <a:prstGeom prst="rect">
            <a:avLst/>
          </a:prstGeom>
        </p:spPr>
        <p:txBody>
          <a:bodyPr wrap="none">
            <a:spAutoFit/>
          </a:bodyPr>
          <a:lstStyle/>
          <a:p>
            <a:r>
              <a:rPr lang="en-US" dirty="0"/>
              <a:t>(</a:t>
            </a:r>
            <a:r>
              <a:rPr lang="en-US" dirty="0" err="1" smtClean="0"/>
              <a:t>Shavelson</a:t>
            </a:r>
            <a:r>
              <a:rPr lang="en-US" dirty="0" smtClean="0"/>
              <a:t>, 2003; Allan, 1994)</a:t>
            </a:r>
            <a:endParaRPr lang="en-US" dirty="0"/>
          </a:p>
        </p:txBody>
      </p:sp>
    </p:spTree>
    <p:extLst>
      <p:ext uri="{BB962C8B-B14F-4D97-AF65-F5344CB8AC3E}">
        <p14:creationId xmlns:p14="http://schemas.microsoft.com/office/powerpoint/2010/main" val="1463972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769" y="302737"/>
            <a:ext cx="9432826" cy="1259946"/>
          </a:xfrm>
        </p:spPr>
        <p:txBody>
          <a:bodyPr>
            <a:normAutofit fontScale="90000"/>
          </a:bodyPr>
          <a:lstStyle/>
          <a:p>
            <a:r>
              <a:rPr lang="en-US" b="1" dirty="0" smtClean="0">
                <a:solidFill>
                  <a:srgbClr val="F79646"/>
                </a:solidFill>
              </a:rPr>
              <a:t>Your turn:</a:t>
            </a:r>
            <a:r>
              <a:rPr lang="en-US" b="1" dirty="0" smtClean="0"/>
              <a:t> </a:t>
            </a:r>
            <a:r>
              <a:rPr lang="en-US" b="1" dirty="0" smtClean="0"/>
              <a:t>As a program, create a plan for developing/enhancing indicators</a:t>
            </a:r>
            <a:endParaRPr lang="en-US" b="1" dirty="0"/>
          </a:p>
        </p:txBody>
      </p:sp>
      <p:sp>
        <p:nvSpPr>
          <p:cNvPr id="5" name="Content Placeholder 4"/>
          <p:cNvSpPr>
            <a:spLocks noGrp="1"/>
          </p:cNvSpPr>
          <p:nvPr>
            <p:ph idx="1"/>
          </p:nvPr>
        </p:nvSpPr>
        <p:spPr>
          <a:xfrm>
            <a:off x="504031" y="1763925"/>
            <a:ext cx="9144793" cy="5544303"/>
          </a:xfrm>
        </p:spPr>
        <p:txBody>
          <a:bodyPr>
            <a:normAutofit fontScale="77500" lnSpcReduction="20000"/>
          </a:bodyPr>
          <a:lstStyle/>
          <a:p>
            <a:pPr marL="0" indent="0">
              <a:buNone/>
            </a:pPr>
            <a:r>
              <a:rPr lang="en-US" b="1" dirty="0" smtClean="0"/>
              <a:t>If no current indicators:</a:t>
            </a:r>
          </a:p>
          <a:p>
            <a:pPr marL="0" indent="0">
              <a:buNone/>
            </a:pPr>
            <a:r>
              <a:rPr lang="en-US" dirty="0" smtClean="0"/>
              <a:t>Who needs to be involved in creating them?</a:t>
            </a:r>
          </a:p>
          <a:p>
            <a:pPr marL="0" indent="0">
              <a:buNone/>
            </a:pPr>
            <a:r>
              <a:rPr lang="en-US" dirty="0" smtClean="0"/>
              <a:t>Process for creating indicators – subdivide into small working groups?</a:t>
            </a:r>
          </a:p>
          <a:p>
            <a:pPr marL="0" indent="0">
              <a:buNone/>
            </a:pPr>
            <a:r>
              <a:rPr lang="en-US" dirty="0" smtClean="0"/>
              <a:t>Process for providing feedback on course learning outcomes?</a:t>
            </a:r>
          </a:p>
          <a:p>
            <a:pPr marL="0" indent="0">
              <a:buNone/>
            </a:pPr>
            <a:r>
              <a:rPr lang="en-US" dirty="0" smtClean="0"/>
              <a:t> </a:t>
            </a:r>
            <a:endParaRPr lang="en-US" dirty="0" smtClean="0"/>
          </a:p>
          <a:p>
            <a:pPr marL="0" indent="0">
              <a:buNone/>
            </a:pPr>
            <a:r>
              <a:rPr lang="en-US" b="1" dirty="0" smtClean="0"/>
              <a:t>If indicators exist:</a:t>
            </a:r>
            <a:endParaRPr lang="en-US" dirty="0" smtClean="0"/>
          </a:p>
          <a:p>
            <a:pPr marL="0" indent="0">
              <a:buNone/>
            </a:pPr>
            <a:r>
              <a:rPr lang="en-US" dirty="0" smtClean="0"/>
              <a:t>Is there consensus among the department about the indicators?</a:t>
            </a:r>
          </a:p>
          <a:p>
            <a:pPr marL="0" indent="0">
              <a:buNone/>
            </a:pPr>
            <a:r>
              <a:rPr lang="en-US" dirty="0" smtClean="0"/>
              <a:t>Are there gaps?</a:t>
            </a:r>
          </a:p>
          <a:p>
            <a:pPr marL="0" indent="0">
              <a:buNone/>
            </a:pPr>
            <a:r>
              <a:rPr lang="en-US" dirty="0" smtClean="0"/>
              <a:t>Quality of indicators – are they measurable &amp; meaningful?</a:t>
            </a:r>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81</a:t>
            </a:fld>
            <a:endParaRPr lang="en-US"/>
          </a:p>
        </p:txBody>
      </p:sp>
    </p:spTree>
    <p:extLst>
      <p:ext uri="{BB962C8B-B14F-4D97-AF65-F5344CB8AC3E}">
        <p14:creationId xmlns:p14="http://schemas.microsoft.com/office/powerpoint/2010/main" val="2823881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Session 3: Curriculum mapping and assessment</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82</a:t>
            </a:fld>
            <a:endParaRPr lang="en-US"/>
          </a:p>
        </p:txBody>
      </p:sp>
    </p:spTree>
    <p:extLst>
      <p:ext uri="{BB962C8B-B14F-4D97-AF65-F5344CB8AC3E}">
        <p14:creationId xmlns:p14="http://schemas.microsoft.com/office/powerpoint/2010/main" val="4132855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740796"/>
          </a:xfrm>
        </p:spPr>
        <p:txBody>
          <a:bodyPr>
            <a:normAutofit/>
          </a:bodyPr>
          <a:lstStyle/>
          <a:p>
            <a:r>
              <a:rPr lang="en-CA" sz="3600" b="1" dirty="0" smtClean="0"/>
              <a:t>Curriculum Mapping</a:t>
            </a:r>
            <a:endParaRPr lang="en-CA" sz="36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83</a:t>
            </a:fld>
            <a:endParaRPr lang="en-US"/>
          </a:p>
        </p:txBody>
      </p:sp>
      <p:sp>
        <p:nvSpPr>
          <p:cNvPr id="5" name="AutoShape 2"/>
          <p:cNvSpPr>
            <a:spLocks noChangeArrowheads="1"/>
          </p:cNvSpPr>
          <p:nvPr/>
        </p:nvSpPr>
        <p:spPr bwMode="auto">
          <a:xfrm>
            <a:off x="363037" y="3014186"/>
            <a:ext cx="4319588" cy="2075492"/>
          </a:xfrm>
          <a:prstGeom prst="roundRect">
            <a:avLst>
              <a:gd name="adj" fmla="val 16667"/>
            </a:avLst>
          </a:prstGeom>
          <a:solidFill>
            <a:schemeClr val="accent6">
              <a:lumMod val="75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91" tIns="44996" rIns="89991" bIns="44996" anchor="ctr"/>
          <a:lstStyle/>
          <a:p>
            <a:pPr algn="ctr">
              <a:tabLst>
                <a:tab pos="723825" algn="l"/>
                <a:tab pos="1447649" algn="l"/>
                <a:tab pos="2171475" algn="l"/>
                <a:tab pos="2895300" algn="l"/>
                <a:tab pos="3619124" algn="l"/>
              </a:tabLst>
            </a:pPr>
            <a:r>
              <a:rPr lang="en-US" sz="2800" dirty="0">
                <a:solidFill>
                  <a:schemeClr val="bg1"/>
                </a:solidFill>
              </a:rPr>
              <a:t>Where are </a:t>
            </a:r>
            <a:r>
              <a:rPr lang="en-US" sz="2800" dirty="0" smtClean="0">
                <a:solidFill>
                  <a:schemeClr val="bg1"/>
                </a:solidFill>
              </a:rPr>
              <a:t>attributes/ </a:t>
            </a:r>
            <a:endParaRPr lang="en-US" sz="2800" dirty="0">
              <a:solidFill>
                <a:schemeClr val="bg1"/>
              </a:solidFill>
            </a:endParaRPr>
          </a:p>
          <a:p>
            <a:pPr algn="ctr">
              <a:tabLst>
                <a:tab pos="723825" algn="l"/>
                <a:tab pos="1447649" algn="l"/>
                <a:tab pos="2171475" algn="l"/>
                <a:tab pos="2895300" algn="l"/>
                <a:tab pos="3619124" algn="l"/>
              </a:tabLst>
            </a:pPr>
            <a:r>
              <a:rPr lang="en-US" sz="2800" dirty="0" smtClean="0">
                <a:solidFill>
                  <a:schemeClr val="bg1"/>
                </a:solidFill>
              </a:rPr>
              <a:t>indicators developed</a:t>
            </a:r>
            <a:r>
              <a:rPr lang="en-US" sz="2800" dirty="0">
                <a:solidFill>
                  <a:schemeClr val="bg1"/>
                </a:solidFill>
              </a:rPr>
              <a:t>?</a:t>
            </a:r>
            <a:endParaRPr lang="en-US" dirty="0">
              <a:solidFill>
                <a:schemeClr val="bg1"/>
              </a:solidFill>
            </a:endParaRPr>
          </a:p>
        </p:txBody>
      </p:sp>
      <p:sp>
        <p:nvSpPr>
          <p:cNvPr id="6" name="AutoShape 6"/>
          <p:cNvSpPr>
            <a:spLocks noChangeArrowheads="1"/>
          </p:cNvSpPr>
          <p:nvPr/>
        </p:nvSpPr>
        <p:spPr bwMode="auto">
          <a:xfrm>
            <a:off x="5184328" y="3059757"/>
            <a:ext cx="4319588" cy="2029920"/>
          </a:xfrm>
          <a:prstGeom prst="roundRect">
            <a:avLst>
              <a:gd name="adj" fmla="val 16667"/>
            </a:avLst>
          </a:prstGeom>
          <a:solidFill>
            <a:schemeClr val="accent3">
              <a:lumMod val="75000"/>
            </a:schemeClr>
          </a:solidFill>
          <a:ln w="9525">
            <a:noFill/>
            <a:round/>
            <a:headEnd/>
            <a:tailEnd/>
          </a:ln>
          <a:effectLst/>
          <a:scene3d>
            <a:camera prst="orthographicFront">
              <a:rot lat="0" lon="0" rev="0"/>
            </a:camera>
            <a:lightRig rig="contrasting" dir="t">
              <a:rot lat="0" lon="0" rev="7800000"/>
            </a:lightRig>
          </a:scene3d>
          <a:sp3d>
            <a:bevelT w="139700" h="139700"/>
          </a:sp3d>
        </p:spPr>
        <p:txBody>
          <a:bodyPr wrap="none" lIns="89991" tIns="44996" rIns="89991" bIns="44996" anchor="ctr"/>
          <a:lstStyle/>
          <a:p>
            <a:pPr algn="ctr">
              <a:tabLst>
                <a:tab pos="723825" algn="l"/>
                <a:tab pos="1447649" algn="l"/>
                <a:tab pos="2171475" algn="l"/>
                <a:tab pos="2895300" algn="l"/>
                <a:tab pos="3619124" algn="l"/>
              </a:tabLst>
            </a:pPr>
            <a:r>
              <a:rPr lang="en-US" sz="2800" dirty="0">
                <a:solidFill>
                  <a:schemeClr val="bg1"/>
                </a:solidFill>
              </a:rPr>
              <a:t>Where are </a:t>
            </a:r>
            <a:r>
              <a:rPr lang="en-US" sz="2800" dirty="0" smtClean="0">
                <a:solidFill>
                  <a:schemeClr val="bg1"/>
                </a:solidFill>
              </a:rPr>
              <a:t>attributes/</a:t>
            </a:r>
            <a:endParaRPr lang="en-US" sz="2800" dirty="0">
              <a:solidFill>
                <a:schemeClr val="bg1"/>
              </a:solidFill>
            </a:endParaRPr>
          </a:p>
          <a:p>
            <a:pPr algn="ctr">
              <a:tabLst>
                <a:tab pos="723825" algn="l"/>
                <a:tab pos="1447649" algn="l"/>
                <a:tab pos="2171475" algn="l"/>
                <a:tab pos="2895300" algn="l"/>
                <a:tab pos="3619124" algn="l"/>
              </a:tabLst>
            </a:pPr>
            <a:r>
              <a:rPr lang="en-US" sz="2800" dirty="0">
                <a:solidFill>
                  <a:schemeClr val="bg1"/>
                </a:solidFill>
              </a:rPr>
              <a:t>i</a:t>
            </a:r>
            <a:r>
              <a:rPr lang="en-US" sz="2800" dirty="0" smtClean="0">
                <a:solidFill>
                  <a:schemeClr val="bg1"/>
                </a:solidFill>
              </a:rPr>
              <a:t>ndicators assessed</a:t>
            </a:r>
            <a:r>
              <a:rPr lang="en-US" sz="2800"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464244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873" y="18595"/>
            <a:ext cx="9329919" cy="880922"/>
          </a:xfrm>
        </p:spPr>
        <p:txBody>
          <a:bodyPr/>
          <a:lstStyle/>
          <a:p>
            <a:r>
              <a:rPr lang="en-US" b="1" dirty="0" smtClean="0"/>
              <a:t>CEAB Reporting requirement</a:t>
            </a:r>
            <a:endParaRPr lang="en-US" b="1" dirty="0"/>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84</a:t>
            </a:fld>
            <a:endParaRPr lang="en-US"/>
          </a:p>
        </p:txBody>
      </p:sp>
      <p:pic>
        <p:nvPicPr>
          <p:cNvPr id="7" name="Picture 6"/>
          <p:cNvPicPr>
            <a:picLocks noChangeAspect="1"/>
          </p:cNvPicPr>
          <p:nvPr/>
        </p:nvPicPr>
        <p:blipFill>
          <a:blip r:embed="rId2"/>
          <a:stretch>
            <a:fillRect/>
          </a:stretch>
        </p:blipFill>
        <p:spPr>
          <a:xfrm>
            <a:off x="0" y="920943"/>
            <a:ext cx="10080625" cy="6638732"/>
          </a:xfrm>
          <a:prstGeom prst="rect">
            <a:avLst/>
          </a:prstGeom>
        </p:spPr>
      </p:pic>
    </p:spTree>
    <p:extLst>
      <p:ext uri="{BB962C8B-B14F-4D97-AF65-F5344CB8AC3E}">
        <p14:creationId xmlns:p14="http://schemas.microsoft.com/office/powerpoint/2010/main" val="22425183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4031" y="-36587"/>
            <a:ext cx="9072563" cy="1259946"/>
          </a:xfrm>
        </p:spPr>
        <p:txBody>
          <a:bodyPr/>
          <a:lstStyle/>
          <a:p>
            <a:r>
              <a:rPr lang="en-US" b="1" dirty="0" smtClean="0"/>
              <a:t>CEAB: Course learning outcomes</a:t>
            </a:r>
            <a:endParaRPr lang="en-US" b="1" dirty="0"/>
          </a:p>
        </p:txBody>
      </p:sp>
      <p:sp>
        <p:nvSpPr>
          <p:cNvPr id="2" name="Footer Placeholder 1"/>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85</a:t>
            </a:fld>
            <a:endParaRPr lang="en-US"/>
          </a:p>
        </p:txBody>
      </p:sp>
      <p:pic>
        <p:nvPicPr>
          <p:cNvPr id="4" name="Picture 3"/>
          <p:cNvPicPr>
            <a:picLocks noChangeAspect="1"/>
          </p:cNvPicPr>
          <p:nvPr/>
        </p:nvPicPr>
        <p:blipFill>
          <a:blip r:embed="rId2"/>
          <a:stretch>
            <a:fillRect/>
          </a:stretch>
        </p:blipFill>
        <p:spPr>
          <a:xfrm>
            <a:off x="-22248" y="1585529"/>
            <a:ext cx="10080625" cy="5979382"/>
          </a:xfrm>
          <a:prstGeom prst="rect">
            <a:avLst/>
          </a:prstGeom>
        </p:spPr>
      </p:pic>
    </p:spTree>
    <p:extLst>
      <p:ext uri="{BB962C8B-B14F-4D97-AF65-F5344CB8AC3E}">
        <p14:creationId xmlns:p14="http://schemas.microsoft.com/office/powerpoint/2010/main" val="3682429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86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6" y="1547589"/>
            <a:ext cx="10237116" cy="4067707"/>
          </a:xfrm>
          <a:prstGeom prst="rect">
            <a:avLst/>
          </a:prstGeom>
        </p:spPr>
      </p:pic>
      <p:sp>
        <p:nvSpPr>
          <p:cNvPr id="7" name="TextBox 6"/>
          <p:cNvSpPr txBox="1"/>
          <p:nvPr/>
        </p:nvSpPr>
        <p:spPr>
          <a:xfrm>
            <a:off x="0" y="0"/>
            <a:ext cx="10080625" cy="602418"/>
          </a:xfrm>
          <a:prstGeom prst="rect">
            <a:avLst/>
          </a:prstGeom>
          <a:noFill/>
        </p:spPr>
        <p:txBody>
          <a:bodyPr wrap="square" lIns="100783" tIns="50392" rIns="100783" bIns="50392" rtlCol="0">
            <a:spAutoFit/>
          </a:bodyPr>
          <a:lstStyle/>
          <a:p>
            <a:r>
              <a:rPr lang="en-CA" sz="3200" b="1" dirty="0" smtClean="0"/>
              <a:t>Process Tool: Curriculum map</a:t>
            </a:r>
            <a:endParaRPr lang="en-CA" sz="3200" b="1" dirty="0"/>
          </a:p>
        </p:txBody>
      </p:sp>
    </p:spTree>
    <p:extLst>
      <p:ext uri="{BB962C8B-B14F-4D97-AF65-F5344CB8AC3E}">
        <p14:creationId xmlns:p14="http://schemas.microsoft.com/office/powerpoint/2010/main" val="14231937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mapping</a:t>
            </a:r>
            <a:endParaRPr lang="en-US" dirty="0"/>
          </a:p>
        </p:txBody>
      </p:sp>
      <p:sp>
        <p:nvSpPr>
          <p:cNvPr id="3" name="Content Placeholder 2"/>
          <p:cNvSpPr>
            <a:spLocks noGrp="1"/>
          </p:cNvSpPr>
          <p:nvPr>
            <p:ph idx="1"/>
          </p:nvPr>
        </p:nvSpPr>
        <p:spPr/>
        <p:txBody>
          <a:bodyPr>
            <a:normAutofit fontScale="62500" lnSpcReduction="20000"/>
          </a:bodyPr>
          <a:lstStyle/>
          <a:p>
            <a:r>
              <a:rPr lang="en-US" dirty="0"/>
              <a:t>What are your course learning outcomes? (</a:t>
            </a:r>
            <a:r>
              <a:rPr lang="en-US" b="1" dirty="0"/>
              <a:t>What</a:t>
            </a:r>
            <a:r>
              <a:rPr lang="en-US" dirty="0"/>
              <a:t>)</a:t>
            </a:r>
          </a:p>
          <a:p>
            <a:r>
              <a:rPr lang="en-US" dirty="0"/>
              <a:t>Does your course specifically develop the CLO? (</a:t>
            </a:r>
            <a:r>
              <a:rPr lang="en-US" b="1" dirty="0"/>
              <a:t>How</a:t>
            </a:r>
            <a:r>
              <a:rPr lang="en-US" dirty="0"/>
              <a:t>)</a:t>
            </a:r>
          </a:p>
          <a:p>
            <a:r>
              <a:rPr lang="en-US" dirty="0"/>
              <a:t>Which Program level learning outcomes (indicators/GA's) map to your CLOs (</a:t>
            </a:r>
            <a:r>
              <a:rPr lang="en-US" b="1" dirty="0"/>
              <a:t>What</a:t>
            </a:r>
            <a:r>
              <a:rPr lang="en-US" dirty="0"/>
              <a:t>)</a:t>
            </a:r>
          </a:p>
          <a:p>
            <a:r>
              <a:rPr lang="en-US" dirty="0"/>
              <a:t>What are your assessments? (</a:t>
            </a:r>
            <a:r>
              <a:rPr lang="en-US" b="1" dirty="0"/>
              <a:t>How</a:t>
            </a:r>
            <a:r>
              <a:rPr lang="en-US" dirty="0"/>
              <a:t>)</a:t>
            </a:r>
          </a:p>
          <a:p>
            <a:r>
              <a:rPr lang="en-US" dirty="0"/>
              <a:t>When do these occur? (</a:t>
            </a:r>
            <a:r>
              <a:rPr lang="en-US" b="1" dirty="0"/>
              <a:t>When</a:t>
            </a:r>
            <a:r>
              <a:rPr lang="en-US" dirty="0"/>
              <a:t>)</a:t>
            </a:r>
          </a:p>
          <a:p>
            <a:r>
              <a:rPr lang="en-US" dirty="0"/>
              <a:t>Which CLOs map to which assessment? (</a:t>
            </a:r>
            <a:r>
              <a:rPr lang="en-US" b="1" dirty="0"/>
              <a:t>Where</a:t>
            </a:r>
            <a:r>
              <a:rPr lang="en-US" dirty="0"/>
              <a:t>)</a:t>
            </a:r>
          </a:p>
          <a:p>
            <a:r>
              <a:rPr lang="en-US" dirty="0"/>
              <a:t>What is the type of each assessment? (</a:t>
            </a:r>
            <a:r>
              <a:rPr lang="en-US" b="1" dirty="0"/>
              <a:t>What</a:t>
            </a:r>
            <a:r>
              <a:rPr lang="en-US" dirty="0"/>
              <a:t>)</a:t>
            </a:r>
          </a:p>
          <a:p>
            <a:r>
              <a:rPr lang="en-US" dirty="0"/>
              <a:t>What is the complexity of the assessment? (</a:t>
            </a:r>
            <a:r>
              <a:rPr lang="en-US" b="1" dirty="0"/>
              <a:t>Complexity</a:t>
            </a:r>
            <a:r>
              <a:rPr lang="en-US" dirty="0"/>
              <a:t>)</a:t>
            </a:r>
          </a:p>
          <a:p>
            <a:r>
              <a:rPr lang="en-US" dirty="0"/>
              <a:t>What scaffolding is provided in the assessment? (</a:t>
            </a:r>
            <a:r>
              <a:rPr lang="en-US" b="1" dirty="0"/>
              <a:t>Scaffolding</a:t>
            </a:r>
            <a:r>
              <a:rPr lang="en-US" dirty="0"/>
              <a:t>)</a:t>
            </a:r>
          </a:p>
          <a:p>
            <a:r>
              <a:rPr lang="en-US" dirty="0"/>
              <a:t>How long between instruction and assessment of CLO? (</a:t>
            </a:r>
            <a:r>
              <a:rPr lang="en-US" b="1" dirty="0"/>
              <a:t>How</a:t>
            </a:r>
            <a:r>
              <a:rPr lang="en-US" dirty="0"/>
              <a:t>)</a:t>
            </a:r>
          </a:p>
          <a:p>
            <a:r>
              <a:rPr lang="en-US" dirty="0"/>
              <a:t>Who assesses student work? (</a:t>
            </a:r>
            <a:r>
              <a:rPr lang="en-US" b="1" dirty="0"/>
              <a:t>Who</a:t>
            </a:r>
            <a:r>
              <a:rPr lang="en-US" dirty="0"/>
              <a:t>)</a:t>
            </a:r>
          </a:p>
          <a:p>
            <a:r>
              <a:rPr lang="en-US" dirty="0"/>
              <a:t>What are the expectations for achieving the outcome? (</a:t>
            </a:r>
            <a:r>
              <a:rPr lang="en-US" b="1" dirty="0"/>
              <a:t>Expectations</a:t>
            </a:r>
            <a:r>
              <a:rPr lang="en-US" dirty="0"/>
              <a:t>)</a:t>
            </a:r>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87</a:t>
            </a:fld>
            <a:endParaRPr lang="en-US"/>
          </a:p>
        </p:txBody>
      </p:sp>
    </p:spTree>
    <p:extLst>
      <p:ext uri="{BB962C8B-B14F-4D97-AF65-F5344CB8AC3E}">
        <p14:creationId xmlns:p14="http://schemas.microsoft.com/office/powerpoint/2010/main" val="1458393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8" y="9535"/>
            <a:ext cx="9072563" cy="792088"/>
          </a:xfrm>
        </p:spPr>
        <p:txBody>
          <a:bodyPr>
            <a:normAutofit fontScale="90000"/>
          </a:bodyPr>
          <a:lstStyle/>
          <a:p>
            <a:r>
              <a:rPr lang="en-US" dirty="0" smtClean="0"/>
              <a:t>Visualizing the curriculum</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88</a:t>
            </a:fld>
            <a:endParaRPr lang="en-US"/>
          </a:p>
        </p:txBody>
      </p:sp>
      <p:pic>
        <p:nvPicPr>
          <p:cNvPr id="6" name="Picture 5" descr="Curriculum Treemap.pdf"/>
          <p:cNvPicPr>
            <a:picLocks noChangeAspect="1"/>
          </p:cNvPicPr>
          <p:nvPr/>
        </p:nvPicPr>
        <p:blipFill rotWithShape="1">
          <a:blip r:embed="rId2">
            <a:extLst>
              <a:ext uri="{28A0092B-C50C-407E-A947-70E740481C1C}">
                <a14:useLocalDpi xmlns:a14="http://schemas.microsoft.com/office/drawing/2010/main" val="0"/>
              </a:ext>
            </a:extLst>
          </a:blip>
          <a:srcRect l="7949" r="8211"/>
          <a:stretch/>
        </p:blipFill>
        <p:spPr>
          <a:xfrm>
            <a:off x="287784" y="780666"/>
            <a:ext cx="9361040" cy="6779009"/>
          </a:xfrm>
          <a:prstGeom prst="rect">
            <a:avLst/>
          </a:prstGeom>
        </p:spPr>
      </p:pic>
    </p:spTree>
    <p:extLst>
      <p:ext uri="{BB962C8B-B14F-4D97-AF65-F5344CB8AC3E}">
        <p14:creationId xmlns:p14="http://schemas.microsoft.com/office/powerpoint/2010/main" val="1803780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8" y="9535"/>
            <a:ext cx="9072563" cy="792088"/>
          </a:xfrm>
        </p:spPr>
        <p:txBody>
          <a:bodyPr>
            <a:normAutofit fontScale="90000"/>
          </a:bodyPr>
          <a:lstStyle/>
          <a:p>
            <a:r>
              <a:rPr lang="en-US" dirty="0" smtClean="0"/>
              <a:t>Visualizing the curriculum</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89</a:t>
            </a:fld>
            <a:endParaRPr lang="en-US"/>
          </a:p>
        </p:txBody>
      </p:sp>
      <p:pic>
        <p:nvPicPr>
          <p:cNvPr id="6" name="Picture 5" descr="Curriculum Treemap.pdf"/>
          <p:cNvPicPr>
            <a:picLocks noChangeAspect="1"/>
          </p:cNvPicPr>
          <p:nvPr/>
        </p:nvPicPr>
        <p:blipFill rotWithShape="1">
          <a:blip r:embed="rId2">
            <a:extLst>
              <a:ext uri="{28A0092B-C50C-407E-A947-70E740481C1C}">
                <a14:useLocalDpi xmlns:a14="http://schemas.microsoft.com/office/drawing/2010/main" val="0"/>
              </a:ext>
            </a:extLst>
          </a:blip>
          <a:srcRect l="7949" r="8211"/>
          <a:stretch/>
        </p:blipFill>
        <p:spPr>
          <a:xfrm>
            <a:off x="287784" y="780666"/>
            <a:ext cx="9361040" cy="6779009"/>
          </a:xfrm>
          <a:prstGeom prst="rect">
            <a:avLst/>
          </a:prstGeom>
        </p:spPr>
      </p:pic>
      <p:sp>
        <p:nvSpPr>
          <p:cNvPr id="3" name="TextBox 2"/>
          <p:cNvSpPr txBox="1"/>
          <p:nvPr/>
        </p:nvSpPr>
        <p:spPr>
          <a:xfrm>
            <a:off x="5400352" y="1979637"/>
            <a:ext cx="4095192" cy="1597771"/>
          </a:xfrm>
          <a:prstGeom prst="rect">
            <a:avLst/>
          </a:prstGeom>
          <a:solidFill>
            <a:schemeClr val="bg1"/>
          </a:solidFill>
        </p:spPr>
        <p:txBody>
          <a:bodyPr wrap="none" rtlCol="0">
            <a:spAutoFit/>
          </a:bodyPr>
          <a:lstStyle/>
          <a:p>
            <a:r>
              <a:rPr lang="en-US" sz="4000" b="1" dirty="0" smtClean="0"/>
              <a:t>Problem analysis</a:t>
            </a:r>
          </a:p>
          <a:p>
            <a:r>
              <a:rPr lang="en-US" sz="2800" b="1" dirty="0" smtClean="0"/>
              <a:t>Area=# learning outcomes</a:t>
            </a:r>
          </a:p>
          <a:p>
            <a:r>
              <a:rPr lang="en-US" sz="2800" b="1" dirty="0" err="1" smtClean="0"/>
              <a:t>Colour</a:t>
            </a:r>
            <a:r>
              <a:rPr lang="en-US" sz="2800" b="1" dirty="0" smtClean="0"/>
              <a:t>=# assessments</a:t>
            </a:r>
            <a:endParaRPr lang="en-US" sz="2800" b="1" dirty="0"/>
          </a:p>
        </p:txBody>
      </p:sp>
      <p:cxnSp>
        <p:nvCxnSpPr>
          <p:cNvPr id="7" name="Straight Arrow Connector 6"/>
          <p:cNvCxnSpPr>
            <a:stCxn id="3" idx="1"/>
          </p:cNvCxnSpPr>
          <p:nvPr/>
        </p:nvCxnSpPr>
        <p:spPr>
          <a:xfrm flipH="1" flipV="1">
            <a:off x="4104208" y="2699717"/>
            <a:ext cx="1296144" cy="78806"/>
          </a:xfrm>
          <a:prstGeom prst="straightConnector1">
            <a:avLst/>
          </a:prstGeom>
          <a:ln w="444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31800" y="1259557"/>
            <a:ext cx="3744416" cy="316835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362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14789" cy="917212"/>
          </a:xfrm>
        </p:spPr>
        <p:txBody>
          <a:bodyPr>
            <a:normAutofit/>
          </a:bodyPr>
          <a:lstStyle/>
          <a:p>
            <a:pPr algn="l"/>
            <a:r>
              <a:rPr lang="en-US" sz="4000" b="1" dirty="0" smtClean="0"/>
              <a:t>Why learning outcomes?</a:t>
            </a:r>
            <a:endParaRPr lang="en-US" b="1" dirty="0"/>
          </a:p>
        </p:txBody>
      </p:sp>
      <p:sp>
        <p:nvSpPr>
          <p:cNvPr id="3" name="Content Placeholder 2"/>
          <p:cNvSpPr>
            <a:spLocks noGrp="1"/>
          </p:cNvSpPr>
          <p:nvPr>
            <p:ph idx="1"/>
          </p:nvPr>
        </p:nvSpPr>
        <p:spPr>
          <a:xfrm>
            <a:off x="719832" y="1330055"/>
            <a:ext cx="8712968" cy="5978174"/>
          </a:xfrm>
        </p:spPr>
        <p:txBody>
          <a:bodyPr>
            <a:normAutofit/>
          </a:bodyPr>
          <a:lstStyle/>
          <a:p>
            <a:r>
              <a:rPr lang="en-US" sz="3200" dirty="0"/>
              <a:t>Assessing and improving quality of </a:t>
            </a:r>
            <a:r>
              <a:rPr lang="en-US" sz="3200" dirty="0" smtClean="0"/>
              <a:t>learning</a:t>
            </a:r>
          </a:p>
          <a:p>
            <a:r>
              <a:rPr lang="en-US" sz="3200" dirty="0" smtClean="0"/>
              <a:t>Curriculum development</a:t>
            </a:r>
          </a:p>
          <a:p>
            <a:r>
              <a:rPr lang="en-US" sz="3200" dirty="0"/>
              <a:t>S</a:t>
            </a:r>
            <a:r>
              <a:rPr lang="en-US" sz="3200" dirty="0" smtClean="0"/>
              <a:t>pace planning</a:t>
            </a:r>
          </a:p>
          <a:p>
            <a:r>
              <a:rPr lang="en-US" sz="3200" dirty="0"/>
              <a:t>S</a:t>
            </a:r>
            <a:r>
              <a:rPr lang="en-US" sz="3200" dirty="0" smtClean="0"/>
              <a:t>tudent services and academic support planning</a:t>
            </a:r>
          </a:p>
          <a:p>
            <a:endParaRPr lang="en-US" sz="3200" dirty="0"/>
          </a:p>
          <a:p>
            <a:pPr marL="0" indent="0">
              <a:buNone/>
            </a:pPr>
            <a:r>
              <a:rPr lang="en-US" sz="3200" b="1" dirty="0" smtClean="0"/>
              <a:t>Responding to needs including…</a:t>
            </a:r>
          </a:p>
          <a:p>
            <a:pPr marL="0" indent="0">
              <a:buNone/>
            </a:pPr>
            <a:endParaRPr lang="en-US" sz="3200" dirty="0"/>
          </a:p>
          <a:p>
            <a:r>
              <a:rPr lang="en-US" sz="3200" dirty="0" smtClean="0"/>
              <a:t>Pressure for accountability</a:t>
            </a:r>
          </a:p>
          <a:p>
            <a:r>
              <a:rPr lang="en-US" sz="3200" dirty="0" smtClean="0"/>
              <a:t>Mobility, credit transfer, “unbundling”</a:t>
            </a:r>
          </a:p>
          <a:p>
            <a:r>
              <a:rPr lang="en-US" sz="3200" dirty="0" smtClean="0"/>
              <a:t>Multiple modes of delivery</a:t>
            </a:r>
          </a:p>
          <a:p>
            <a:endParaRPr lang="en-US" sz="3200" dirty="0" smtClean="0"/>
          </a:p>
          <a:p>
            <a:pPr marL="566968" indent="-566968">
              <a:buFont typeface="+mj-lt"/>
              <a:buAutoNum type="arabicPeriod"/>
            </a:pPr>
            <a:endParaRPr lang="en-US" dirty="0"/>
          </a:p>
        </p:txBody>
      </p:sp>
      <p:cxnSp>
        <p:nvCxnSpPr>
          <p:cNvPr id="14" name="Straight Connector 13"/>
          <p:cNvCxnSpPr/>
          <p:nvPr/>
        </p:nvCxnSpPr>
        <p:spPr>
          <a:xfrm>
            <a:off x="287784" y="899517"/>
            <a:ext cx="87129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83829" y="4139877"/>
            <a:ext cx="87129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07517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8" y="9535"/>
            <a:ext cx="9072563" cy="792088"/>
          </a:xfrm>
        </p:spPr>
        <p:txBody>
          <a:bodyPr>
            <a:normAutofit fontScale="90000"/>
          </a:bodyPr>
          <a:lstStyle/>
          <a:p>
            <a:r>
              <a:rPr lang="en-US" dirty="0" smtClean="0"/>
              <a:t>Visualizing the curriculum</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90</a:t>
            </a:fld>
            <a:endParaRPr lang="en-US"/>
          </a:p>
        </p:txBody>
      </p:sp>
      <p:pic>
        <p:nvPicPr>
          <p:cNvPr id="6" name="Picture 5" descr="Curriculum Treemap.pdf"/>
          <p:cNvPicPr>
            <a:picLocks noChangeAspect="1"/>
          </p:cNvPicPr>
          <p:nvPr/>
        </p:nvPicPr>
        <p:blipFill rotWithShape="1">
          <a:blip r:embed="rId2">
            <a:extLst>
              <a:ext uri="{28A0092B-C50C-407E-A947-70E740481C1C}">
                <a14:useLocalDpi xmlns:a14="http://schemas.microsoft.com/office/drawing/2010/main" val="0"/>
              </a:ext>
            </a:extLst>
          </a:blip>
          <a:srcRect l="7949" r="8211"/>
          <a:stretch/>
        </p:blipFill>
        <p:spPr>
          <a:xfrm>
            <a:off x="287784" y="780666"/>
            <a:ext cx="9361040" cy="6779009"/>
          </a:xfrm>
          <a:prstGeom prst="rect">
            <a:avLst/>
          </a:prstGeom>
        </p:spPr>
      </p:pic>
      <p:sp>
        <p:nvSpPr>
          <p:cNvPr id="3" name="TextBox 2"/>
          <p:cNvSpPr txBox="1"/>
          <p:nvPr/>
        </p:nvSpPr>
        <p:spPr>
          <a:xfrm>
            <a:off x="2952080" y="5075981"/>
            <a:ext cx="4095192" cy="1597771"/>
          </a:xfrm>
          <a:prstGeom prst="rect">
            <a:avLst/>
          </a:prstGeom>
          <a:solidFill>
            <a:schemeClr val="bg1"/>
          </a:solidFill>
        </p:spPr>
        <p:txBody>
          <a:bodyPr wrap="none" rtlCol="0">
            <a:spAutoFit/>
          </a:bodyPr>
          <a:lstStyle/>
          <a:p>
            <a:r>
              <a:rPr lang="en-US" sz="4000" b="1" dirty="0" smtClean="0"/>
              <a:t>Ethics and equity</a:t>
            </a:r>
          </a:p>
          <a:p>
            <a:r>
              <a:rPr lang="en-US" sz="2800" b="1" dirty="0" smtClean="0"/>
              <a:t>Area=# learning outcomes</a:t>
            </a:r>
          </a:p>
          <a:p>
            <a:r>
              <a:rPr lang="en-US" sz="2800" b="1" dirty="0" err="1" smtClean="0"/>
              <a:t>Colour</a:t>
            </a:r>
            <a:r>
              <a:rPr lang="en-US" sz="2800" b="1" dirty="0" smtClean="0"/>
              <a:t>=# assessments</a:t>
            </a:r>
            <a:endParaRPr lang="en-US" sz="2800" b="1" dirty="0"/>
          </a:p>
        </p:txBody>
      </p:sp>
      <p:cxnSp>
        <p:nvCxnSpPr>
          <p:cNvPr id="7" name="Straight Arrow Connector 6"/>
          <p:cNvCxnSpPr/>
          <p:nvPr/>
        </p:nvCxnSpPr>
        <p:spPr>
          <a:xfrm flipV="1">
            <a:off x="7056536" y="6012085"/>
            <a:ext cx="936104" cy="6798"/>
          </a:xfrm>
          <a:prstGeom prst="straightConnector1">
            <a:avLst/>
          </a:prstGeom>
          <a:ln w="444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92640" y="5436021"/>
            <a:ext cx="720080" cy="129614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2126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769" y="302737"/>
            <a:ext cx="9432826" cy="1259946"/>
          </a:xfrm>
        </p:spPr>
        <p:txBody>
          <a:bodyPr>
            <a:noAutofit/>
          </a:bodyPr>
          <a:lstStyle/>
          <a:p>
            <a:r>
              <a:rPr lang="en-US" sz="4000" b="1" dirty="0" smtClean="0">
                <a:solidFill>
                  <a:srgbClr val="F79646"/>
                </a:solidFill>
              </a:rPr>
              <a:t>Your turn:</a:t>
            </a:r>
            <a:r>
              <a:rPr lang="en-US" sz="4000" b="1" dirty="0" smtClean="0"/>
              <a:t> </a:t>
            </a:r>
            <a:r>
              <a:rPr lang="en-US" sz="4000" b="1" dirty="0" smtClean="0"/>
              <a:t>As a program, create a plan for developing/enhancing curriculum map</a:t>
            </a:r>
            <a:endParaRPr lang="en-US" sz="4000" b="1" dirty="0"/>
          </a:p>
        </p:txBody>
      </p:sp>
      <p:sp>
        <p:nvSpPr>
          <p:cNvPr id="5" name="Content Placeholder 4"/>
          <p:cNvSpPr>
            <a:spLocks noGrp="1"/>
          </p:cNvSpPr>
          <p:nvPr>
            <p:ph idx="1"/>
          </p:nvPr>
        </p:nvSpPr>
        <p:spPr>
          <a:xfrm>
            <a:off x="504031" y="1763925"/>
            <a:ext cx="9144793" cy="5544303"/>
          </a:xfrm>
        </p:spPr>
        <p:txBody>
          <a:bodyPr>
            <a:normAutofit fontScale="92500" lnSpcReduction="10000"/>
          </a:bodyPr>
          <a:lstStyle/>
          <a:p>
            <a:pPr marL="0" indent="0">
              <a:buNone/>
            </a:pPr>
            <a:r>
              <a:rPr lang="en-US" b="1" dirty="0" smtClean="0"/>
              <a:t>If no current curriculum map:</a:t>
            </a:r>
          </a:p>
          <a:p>
            <a:pPr marL="0" indent="0">
              <a:buNone/>
            </a:pPr>
            <a:r>
              <a:rPr lang="en-US" dirty="0" smtClean="0"/>
              <a:t>Who needs to be involved in creating it?</a:t>
            </a:r>
          </a:p>
          <a:p>
            <a:pPr marL="0" indent="0">
              <a:buNone/>
            </a:pPr>
            <a:r>
              <a:rPr lang="en-US" dirty="0" smtClean="0"/>
              <a:t>Process for creating curriculum map – representatives from key areas in department?</a:t>
            </a:r>
          </a:p>
          <a:p>
            <a:pPr marL="0" indent="0">
              <a:buNone/>
            </a:pPr>
            <a:r>
              <a:rPr lang="en-US" dirty="0" smtClean="0"/>
              <a:t> </a:t>
            </a:r>
            <a:endParaRPr lang="en-US" dirty="0" smtClean="0"/>
          </a:p>
          <a:p>
            <a:pPr marL="0" indent="0">
              <a:buNone/>
            </a:pPr>
            <a:r>
              <a:rPr lang="en-US" b="1" dirty="0" smtClean="0"/>
              <a:t>If map exists:</a:t>
            </a:r>
            <a:endParaRPr lang="en-US" dirty="0" smtClean="0"/>
          </a:p>
          <a:p>
            <a:pPr marL="0" indent="0">
              <a:buNone/>
            </a:pPr>
            <a:r>
              <a:rPr lang="en-US" dirty="0" smtClean="0"/>
              <a:t>Is there consensus among the department about the map?</a:t>
            </a:r>
          </a:p>
          <a:p>
            <a:pPr marL="0" indent="0">
              <a:buNone/>
            </a:pPr>
            <a:r>
              <a:rPr lang="en-US" dirty="0" smtClean="0"/>
              <a:t>Are there gaps in the map?</a:t>
            </a:r>
          </a:p>
          <a:p>
            <a:pPr marL="0" indent="0">
              <a:buNone/>
            </a:pPr>
            <a:r>
              <a:rPr lang="en-US" dirty="0" smtClean="0"/>
              <a:t>Where are indicators assessed?</a:t>
            </a: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91</a:t>
            </a:fld>
            <a:endParaRPr lang="en-US"/>
          </a:p>
        </p:txBody>
      </p:sp>
    </p:spTree>
    <p:extLst>
      <p:ext uri="{BB962C8B-B14F-4D97-AF65-F5344CB8AC3E}">
        <p14:creationId xmlns:p14="http://schemas.microsoft.com/office/powerpoint/2010/main" val="3653738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planning</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92</a:t>
            </a:fld>
            <a:endParaRPr lang="en-US"/>
          </a:p>
        </p:txBody>
      </p:sp>
    </p:spTree>
    <p:extLst>
      <p:ext uri="{BB962C8B-B14F-4D97-AF65-F5344CB8AC3E}">
        <p14:creationId xmlns:p14="http://schemas.microsoft.com/office/powerpoint/2010/main" val="34551854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Grp="1" noChangeArrowheads="1"/>
          </p:cNvSpPr>
          <p:nvPr>
            <p:ph type="title"/>
          </p:nvPr>
        </p:nvSpPr>
        <p:spPr>
          <a:xfrm>
            <a:off x="179388" y="661070"/>
            <a:ext cx="9539288" cy="598487"/>
          </a:xfrm>
        </p:spPr>
        <p:txBody>
          <a:bodyPr>
            <a:no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 pos="9409724" algn="l"/>
              </a:tabLst>
            </a:pPr>
            <a:r>
              <a:rPr lang="en-US" sz="3600" dirty="0"/>
              <a:t>Why not use grades to assess outcomes?</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93</a:t>
            </a:fld>
            <a:endParaRPr lang="en-US"/>
          </a:p>
        </p:txBody>
      </p:sp>
      <p:graphicFrame>
        <p:nvGraphicFramePr>
          <p:cNvPr id="43010" name="Group 2"/>
          <p:cNvGraphicFramePr>
            <a:graphicFrameLocks noGrp="1"/>
          </p:cNvGraphicFramePr>
          <p:nvPr/>
        </p:nvGraphicFramePr>
        <p:xfrm>
          <a:off x="466726" y="2217739"/>
          <a:ext cx="3967163" cy="2609697"/>
        </p:xfrm>
        <a:graphic>
          <a:graphicData uri="http://schemas.openxmlformats.org/drawingml/2006/table">
            <a:tbl>
              <a:tblPr/>
              <a:tblGrid>
                <a:gridCol w="3457575"/>
                <a:gridCol w="509588"/>
              </a:tblGrid>
              <a:tr h="2609469">
                <a:tc>
                  <a:txBody>
                    <a:bodyPr/>
                    <a:lstStyle/>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Electric Circuits I</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err="1" smtClean="0">
                          <a:ln>
                            <a:noFill/>
                          </a:ln>
                          <a:solidFill>
                            <a:srgbClr val="000000"/>
                          </a:solidFill>
                          <a:effectLst/>
                          <a:latin typeface="+mn-lt"/>
                          <a:ea typeface="Bitstream Vera Sans" charset="0"/>
                          <a:cs typeface="Bitstream Vera Sans" charset="0"/>
                        </a:rPr>
                        <a:t>Electromagnetics</a:t>
                      </a: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 I</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Signals and Systems I</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Electronics I</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Electrical Engineering Laboratory</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Engineering Communications</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Engineering Economics</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Electrical Design Capstone</a:t>
                      </a:r>
                    </a:p>
                  </a:txBody>
                  <a:tcPr anchor="ctr" horzOverflow="overflow">
                    <a:lnL cap="flat">
                      <a:noFill/>
                    </a:lnL>
                    <a:lnR w="3600" cap="flat" cmpd="sng" algn="ctr">
                      <a:solidFill>
                        <a:srgbClr val="FFFFFF"/>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78</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56</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82</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71</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86</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76</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88</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endParaRPr kumimoji="0" lang="en-US" sz="1800" b="0" i="0" u="none" strike="noStrike" cap="none" normalizeH="0" baseline="0" dirty="0" smtClean="0">
                        <a:ln>
                          <a:noFill/>
                        </a:ln>
                        <a:solidFill>
                          <a:srgbClr val="000000"/>
                        </a:solidFill>
                        <a:effectLst/>
                        <a:latin typeface="+mn-lt"/>
                        <a:ea typeface="Bitstream Vera Sans" charset="0"/>
                        <a:cs typeface="Bitstream Vera Sans" charset="0"/>
                      </a:endParaRP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86</a:t>
                      </a:r>
                    </a:p>
                  </a:txBody>
                  <a:tcPr anchor="ctr" horzOverflow="overflow">
                    <a:lnL w="36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noFill/>
                  </a:tcPr>
                </a:tc>
              </a:tr>
            </a:tbl>
          </a:graphicData>
        </a:graphic>
      </p:graphicFrame>
      <p:sp>
        <p:nvSpPr>
          <p:cNvPr id="54279" name="Text Box 12"/>
          <p:cNvSpPr txBox="1">
            <a:spLocks noChangeArrowheads="1"/>
          </p:cNvSpPr>
          <p:nvPr/>
        </p:nvSpPr>
        <p:spPr bwMode="auto">
          <a:xfrm>
            <a:off x="360363" y="1697038"/>
            <a:ext cx="3060700" cy="461963"/>
          </a:xfrm>
          <a:prstGeom prst="rect">
            <a:avLst/>
          </a:prstGeom>
          <a:noFill/>
          <a:ln w="9525">
            <a:noFill/>
            <a:round/>
            <a:headEnd/>
            <a:tailEnd/>
          </a:ln>
        </p:spPr>
        <p:txBody>
          <a:bodyPr lIns="89991" tIns="44996" rIns="89991" bIns="44996"/>
          <a:lstStyle/>
          <a:p>
            <a:pPr>
              <a:tabLst>
                <a:tab pos="723825" algn="l"/>
                <a:tab pos="1447649" algn="l"/>
                <a:tab pos="2171475" algn="l"/>
                <a:tab pos="2895300" algn="l"/>
              </a:tabLst>
            </a:pPr>
            <a:r>
              <a:rPr lang="en-US" sz="2400" dirty="0">
                <a:solidFill>
                  <a:srgbClr val="000000"/>
                </a:solidFill>
                <a:latin typeface="+mn-lt"/>
              </a:rPr>
              <a:t>Student transcript</a:t>
            </a:r>
          </a:p>
        </p:txBody>
      </p:sp>
      <p:sp>
        <p:nvSpPr>
          <p:cNvPr id="54280" name="AutoShape 13"/>
          <p:cNvSpPr>
            <a:spLocks noChangeArrowheads="1"/>
          </p:cNvSpPr>
          <p:nvPr/>
        </p:nvSpPr>
        <p:spPr bwMode="auto">
          <a:xfrm>
            <a:off x="6192441" y="1259558"/>
            <a:ext cx="3491482" cy="1260475"/>
          </a:xfrm>
          <a:prstGeom prst="wedgeRoundRectCallout">
            <a:avLst>
              <a:gd name="adj1" fmla="val -53375"/>
              <a:gd name="adj2" fmla="val 63681"/>
              <a:gd name="adj3" fmla="val 16667"/>
            </a:avLst>
          </a:prstGeom>
          <a:solidFill>
            <a:schemeClr val="accent1">
              <a:lumMod val="25000"/>
              <a:lumOff val="75000"/>
            </a:schemeClr>
          </a:solidFill>
          <a:ln>
            <a:headEnd/>
            <a:tailEnd/>
          </a:ln>
        </p:spPr>
        <p:style>
          <a:lnRef idx="3">
            <a:schemeClr val="lt1"/>
          </a:lnRef>
          <a:fillRef idx="1">
            <a:schemeClr val="accent3"/>
          </a:fillRef>
          <a:effectRef idx="1">
            <a:schemeClr val="accent3"/>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rgbClr val="000000"/>
                </a:solidFill>
                <a:latin typeface="+mn-lt"/>
              </a:rPr>
              <a:t>How well does the program prepare</a:t>
            </a:r>
          </a:p>
          <a:p>
            <a:pPr algn="ctr">
              <a:tabLst>
                <a:tab pos="723825" algn="l"/>
                <a:tab pos="1447649" algn="l"/>
                <a:tab pos="2171475" algn="l"/>
                <a:tab pos="2895300" algn="l"/>
              </a:tabLst>
            </a:pPr>
            <a:r>
              <a:rPr lang="en-US" dirty="0">
                <a:solidFill>
                  <a:srgbClr val="000000"/>
                </a:solidFill>
                <a:latin typeface="+mn-lt"/>
              </a:rPr>
              <a:t>students to solve open-ended</a:t>
            </a:r>
          </a:p>
          <a:p>
            <a:pPr algn="ctr">
              <a:tabLst>
                <a:tab pos="723825" algn="l"/>
                <a:tab pos="1447649" algn="l"/>
                <a:tab pos="2171475" algn="l"/>
                <a:tab pos="2895300" algn="l"/>
              </a:tabLst>
            </a:pPr>
            <a:r>
              <a:rPr lang="en-US" dirty="0">
                <a:solidFill>
                  <a:srgbClr val="000000"/>
                </a:solidFill>
                <a:latin typeface="+mn-lt"/>
              </a:rPr>
              <a:t>problems?</a:t>
            </a:r>
          </a:p>
        </p:txBody>
      </p:sp>
      <p:sp>
        <p:nvSpPr>
          <p:cNvPr id="54281" name="AutoShape 14"/>
          <p:cNvSpPr>
            <a:spLocks noChangeArrowheads="1"/>
          </p:cNvSpPr>
          <p:nvPr/>
        </p:nvSpPr>
        <p:spPr bwMode="auto">
          <a:xfrm>
            <a:off x="5005213" y="2771428"/>
            <a:ext cx="3419475" cy="1260475"/>
          </a:xfrm>
          <a:prstGeom prst="wedgeRoundRectCallout">
            <a:avLst>
              <a:gd name="adj1" fmla="val -53375"/>
              <a:gd name="adj2" fmla="val 58824"/>
              <a:gd name="adj3" fmla="val 16667"/>
            </a:avLst>
          </a:prstGeom>
          <a:solidFill>
            <a:schemeClr val="accent1">
              <a:lumMod val="25000"/>
              <a:lumOff val="75000"/>
            </a:schemeClr>
          </a:solidFill>
          <a:ln>
            <a:headEnd/>
            <a:tailEnd/>
          </a:ln>
        </p:spPr>
        <p:style>
          <a:lnRef idx="3">
            <a:schemeClr val="lt1"/>
          </a:lnRef>
          <a:fillRef idx="1">
            <a:schemeClr val="accent3"/>
          </a:fillRef>
          <a:effectRef idx="1">
            <a:schemeClr val="accent3"/>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rgbClr val="000000"/>
                </a:solidFill>
                <a:latin typeface="+mn-lt"/>
              </a:rPr>
              <a:t>Are students prepared to continue</a:t>
            </a:r>
          </a:p>
          <a:p>
            <a:pPr algn="ctr">
              <a:tabLst>
                <a:tab pos="723825" algn="l"/>
                <a:tab pos="1447649" algn="l"/>
                <a:tab pos="2171475" algn="l"/>
                <a:tab pos="2895300" algn="l"/>
              </a:tabLst>
            </a:pPr>
            <a:r>
              <a:rPr lang="en-US" dirty="0">
                <a:solidFill>
                  <a:srgbClr val="000000"/>
                </a:solidFill>
                <a:latin typeface="+mn-lt"/>
              </a:rPr>
              <a:t>learning independently after</a:t>
            </a:r>
          </a:p>
          <a:p>
            <a:pPr algn="ctr">
              <a:tabLst>
                <a:tab pos="723825" algn="l"/>
                <a:tab pos="1447649" algn="l"/>
                <a:tab pos="2171475" algn="l"/>
                <a:tab pos="2895300" algn="l"/>
              </a:tabLst>
            </a:pPr>
            <a:r>
              <a:rPr lang="en-US" dirty="0">
                <a:solidFill>
                  <a:srgbClr val="000000"/>
                </a:solidFill>
                <a:latin typeface="+mn-lt"/>
              </a:rPr>
              <a:t>graduation?</a:t>
            </a:r>
          </a:p>
        </p:txBody>
      </p:sp>
      <p:sp>
        <p:nvSpPr>
          <p:cNvPr id="54282" name="AutoShape 15"/>
          <p:cNvSpPr>
            <a:spLocks noChangeArrowheads="1"/>
          </p:cNvSpPr>
          <p:nvPr/>
        </p:nvSpPr>
        <p:spPr bwMode="auto">
          <a:xfrm>
            <a:off x="6264448" y="4139878"/>
            <a:ext cx="3419475" cy="1260475"/>
          </a:xfrm>
          <a:prstGeom prst="wedgeRoundRectCallout">
            <a:avLst>
              <a:gd name="adj1" fmla="val -52458"/>
              <a:gd name="adj2" fmla="val 60537"/>
              <a:gd name="adj3" fmla="val 16667"/>
            </a:avLst>
          </a:prstGeom>
          <a:solidFill>
            <a:schemeClr val="accent1">
              <a:lumMod val="25000"/>
              <a:lumOff val="75000"/>
            </a:schemeClr>
          </a:solidFill>
          <a:ln>
            <a:headEnd/>
            <a:tailEnd/>
          </a:ln>
        </p:spPr>
        <p:style>
          <a:lnRef idx="3">
            <a:schemeClr val="lt1"/>
          </a:lnRef>
          <a:fillRef idx="1">
            <a:schemeClr val="accent3"/>
          </a:fillRef>
          <a:effectRef idx="1">
            <a:schemeClr val="accent3"/>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rgbClr val="000000"/>
                </a:solidFill>
                <a:latin typeface="+mn-lt"/>
              </a:rPr>
              <a:t>Do students consider the social</a:t>
            </a:r>
          </a:p>
          <a:p>
            <a:pPr algn="ctr">
              <a:tabLst>
                <a:tab pos="723825" algn="l"/>
                <a:tab pos="1447649" algn="l"/>
                <a:tab pos="2171475" algn="l"/>
                <a:tab pos="2895300" algn="l"/>
              </a:tabLst>
            </a:pPr>
            <a:r>
              <a:rPr lang="en-US" dirty="0">
                <a:solidFill>
                  <a:srgbClr val="000000"/>
                </a:solidFill>
                <a:latin typeface="+mn-lt"/>
              </a:rPr>
              <a:t>and environmental implications of</a:t>
            </a:r>
          </a:p>
          <a:p>
            <a:pPr algn="ctr">
              <a:tabLst>
                <a:tab pos="723825" algn="l"/>
                <a:tab pos="1447649" algn="l"/>
                <a:tab pos="2171475" algn="l"/>
                <a:tab pos="2895300" algn="l"/>
              </a:tabLst>
            </a:pPr>
            <a:r>
              <a:rPr lang="en-US" dirty="0">
                <a:solidFill>
                  <a:srgbClr val="000000"/>
                </a:solidFill>
                <a:latin typeface="+mn-lt"/>
              </a:rPr>
              <a:t>their work?</a:t>
            </a:r>
          </a:p>
        </p:txBody>
      </p:sp>
      <p:sp>
        <p:nvSpPr>
          <p:cNvPr id="54283" name="AutoShape 16"/>
          <p:cNvSpPr>
            <a:spLocks noChangeArrowheads="1"/>
          </p:cNvSpPr>
          <p:nvPr/>
        </p:nvSpPr>
        <p:spPr bwMode="auto">
          <a:xfrm>
            <a:off x="5005213" y="5651152"/>
            <a:ext cx="3419475" cy="1260475"/>
          </a:xfrm>
          <a:prstGeom prst="wedgeRoundRectCallout">
            <a:avLst>
              <a:gd name="adj1" fmla="val -57921"/>
              <a:gd name="adj2" fmla="val 76417"/>
              <a:gd name="adj3" fmla="val 16667"/>
            </a:avLst>
          </a:prstGeom>
          <a:solidFill>
            <a:schemeClr val="accent1">
              <a:lumMod val="25000"/>
              <a:lumOff val="75000"/>
            </a:schemeClr>
          </a:solidFill>
          <a:ln>
            <a:headEnd/>
            <a:tailEnd/>
          </a:ln>
        </p:spPr>
        <p:style>
          <a:lnRef idx="3">
            <a:schemeClr val="lt1"/>
          </a:lnRef>
          <a:fillRef idx="1">
            <a:schemeClr val="accent3"/>
          </a:fillRef>
          <a:effectRef idx="1">
            <a:schemeClr val="accent3"/>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rgbClr val="000000"/>
                </a:solidFill>
                <a:latin typeface="+mn-lt"/>
              </a:rPr>
              <a:t>What can students do with</a:t>
            </a:r>
          </a:p>
          <a:p>
            <a:pPr algn="ctr">
              <a:tabLst>
                <a:tab pos="723825" algn="l"/>
                <a:tab pos="1447649" algn="l"/>
                <a:tab pos="2171475" algn="l"/>
                <a:tab pos="2895300" algn="l"/>
              </a:tabLst>
            </a:pPr>
            <a:r>
              <a:rPr lang="en-US" dirty="0" smtClean="0">
                <a:solidFill>
                  <a:srgbClr val="000000"/>
                </a:solidFill>
                <a:latin typeface="+mn-lt"/>
              </a:rPr>
              <a:t>Knowledge? Can they communicate</a:t>
            </a:r>
          </a:p>
          <a:p>
            <a:pPr algn="ctr">
              <a:tabLst>
                <a:tab pos="723825" algn="l"/>
                <a:tab pos="1447649" algn="l"/>
                <a:tab pos="2171475" algn="l"/>
                <a:tab pos="2895300" algn="l"/>
              </a:tabLst>
            </a:pPr>
            <a:r>
              <a:rPr lang="en-US" dirty="0">
                <a:solidFill>
                  <a:srgbClr val="000000"/>
                </a:solidFill>
              </a:rPr>
              <a:t>e</a:t>
            </a:r>
            <a:r>
              <a:rPr lang="en-US" dirty="0" smtClean="0">
                <a:solidFill>
                  <a:srgbClr val="000000"/>
                </a:solidFill>
              </a:rPr>
              <a:t>ffectively?</a:t>
            </a:r>
            <a:endParaRPr lang="en-US" dirty="0">
              <a:solidFill>
                <a:srgbClr val="000000"/>
              </a:solidFill>
              <a:latin typeface="+mn-lt"/>
            </a:endParaRPr>
          </a:p>
        </p:txBody>
      </p:sp>
      <p:sp>
        <p:nvSpPr>
          <p:cNvPr id="54284" name="AutoShape 17"/>
          <p:cNvSpPr>
            <a:spLocks noChangeArrowheads="1"/>
          </p:cNvSpPr>
          <p:nvPr/>
        </p:nvSpPr>
        <p:spPr bwMode="auto">
          <a:xfrm>
            <a:off x="360364" y="5580064"/>
            <a:ext cx="3959225" cy="1439862"/>
          </a:xfrm>
          <a:prstGeom prst="roundRect">
            <a:avLst>
              <a:gd name="adj" fmla="val 16667"/>
            </a:avLst>
          </a:prstGeom>
          <a:solidFill>
            <a:schemeClr val="accent2">
              <a:lumMod val="20000"/>
              <a:lumOff val="80000"/>
            </a:schemeClr>
          </a:solidFill>
          <a:ln>
            <a:headEnd/>
            <a:tailEnd/>
          </a:ln>
        </p:spPr>
        <p:style>
          <a:lnRef idx="3">
            <a:schemeClr val="lt1"/>
          </a:lnRef>
          <a:fillRef idx="1">
            <a:schemeClr val="accent2"/>
          </a:fillRef>
          <a:effectRef idx="1">
            <a:schemeClr val="accent2"/>
          </a:effectRef>
          <a:fontRef idx="minor">
            <a:schemeClr val="lt1"/>
          </a:fontRef>
        </p:style>
        <p:txBody>
          <a:bodyPr wrap="none" lIns="89991" tIns="44996" rIns="89991" bIns="44996" anchor="ctr"/>
          <a:lstStyle/>
          <a:p>
            <a:pPr algn="ctr">
              <a:tabLst>
                <a:tab pos="723825" algn="l"/>
                <a:tab pos="1447649" algn="l"/>
                <a:tab pos="2171475" algn="l"/>
                <a:tab pos="2895300" algn="l"/>
                <a:tab pos="3619124" algn="l"/>
              </a:tabLst>
            </a:pPr>
            <a:r>
              <a:rPr lang="en-US" dirty="0">
                <a:solidFill>
                  <a:srgbClr val="000000"/>
                </a:solidFill>
                <a:latin typeface="+mn-lt"/>
              </a:rPr>
              <a:t>Course grades usually aggregate</a:t>
            </a:r>
          </a:p>
          <a:p>
            <a:pPr algn="ctr">
              <a:tabLst>
                <a:tab pos="723825" algn="l"/>
                <a:tab pos="1447649" algn="l"/>
                <a:tab pos="2171475" algn="l"/>
                <a:tab pos="2895300" algn="l"/>
                <a:tab pos="3619124" algn="l"/>
              </a:tabLst>
            </a:pPr>
            <a:r>
              <a:rPr lang="en-US" dirty="0">
                <a:solidFill>
                  <a:srgbClr val="000000"/>
                </a:solidFill>
                <a:latin typeface="+mn-lt"/>
              </a:rPr>
              <a:t>assessment of multiple objectives,</a:t>
            </a:r>
          </a:p>
          <a:p>
            <a:pPr algn="ctr">
              <a:tabLst>
                <a:tab pos="723825" algn="l"/>
                <a:tab pos="1447649" algn="l"/>
                <a:tab pos="2171475" algn="l"/>
                <a:tab pos="2895300" algn="l"/>
                <a:tab pos="3619124" algn="l"/>
              </a:tabLst>
            </a:pPr>
            <a:r>
              <a:rPr lang="en-US" dirty="0">
                <a:solidFill>
                  <a:srgbClr val="000000"/>
                </a:solidFill>
                <a:latin typeface="+mn-lt"/>
              </a:rPr>
              <a:t>and are </a:t>
            </a:r>
            <a:r>
              <a:rPr lang="en-US" i="1" dirty="0">
                <a:solidFill>
                  <a:srgbClr val="000000"/>
                </a:solidFill>
                <a:latin typeface="+mn-lt"/>
              </a:rPr>
              <a:t>indirect </a:t>
            </a:r>
            <a:r>
              <a:rPr lang="en-US" dirty="0">
                <a:solidFill>
                  <a:srgbClr val="000000"/>
                </a:solidFill>
                <a:latin typeface="+mn-lt"/>
              </a:rPr>
              <a:t>evidence for </a:t>
            </a:r>
          </a:p>
          <a:p>
            <a:pPr algn="ctr">
              <a:tabLst>
                <a:tab pos="723825" algn="l"/>
                <a:tab pos="1447649" algn="l"/>
                <a:tab pos="2171475" algn="l"/>
                <a:tab pos="2895300" algn="l"/>
                <a:tab pos="3619124" algn="l"/>
              </a:tabLst>
            </a:pPr>
            <a:r>
              <a:rPr lang="en-US" i="1" dirty="0">
                <a:solidFill>
                  <a:srgbClr val="000000"/>
                </a:solidFill>
                <a:latin typeface="+mn-lt"/>
              </a:rPr>
              <a:t>some </a:t>
            </a:r>
            <a:r>
              <a:rPr lang="en-US" dirty="0">
                <a:solidFill>
                  <a:srgbClr val="000000"/>
                </a:solidFill>
                <a:latin typeface="+mn-lt"/>
              </a:rPr>
              <a:t>expectations </a:t>
            </a:r>
          </a:p>
        </p:txBody>
      </p:sp>
      <p:sp>
        <p:nvSpPr>
          <p:cNvPr id="54285" name="Line 18"/>
          <p:cNvSpPr>
            <a:spLocks noChangeShapeType="1"/>
          </p:cNvSpPr>
          <p:nvPr/>
        </p:nvSpPr>
        <p:spPr bwMode="auto">
          <a:xfrm flipV="1">
            <a:off x="3060701" y="4678363"/>
            <a:ext cx="900113" cy="903287"/>
          </a:xfrm>
          <a:prstGeom prst="line">
            <a:avLst/>
          </a:prstGeom>
          <a:noFill/>
          <a:ln w="9525">
            <a:solidFill>
              <a:srgbClr val="000000"/>
            </a:solidFill>
            <a:round/>
            <a:headEnd/>
            <a:tailEnd type="triangle" w="med" len="med"/>
          </a:ln>
        </p:spPr>
        <p:txBody>
          <a:bodyPr lIns="91430" tIns="45716" rIns="91430" bIns="45716"/>
          <a:lstStyle/>
          <a:p>
            <a:endParaRPr lang="en-CA"/>
          </a:p>
        </p:txBody>
      </p:sp>
      <p:sp>
        <p:nvSpPr>
          <p:cNvPr id="54286" name="Oval 19"/>
          <p:cNvSpPr>
            <a:spLocks noChangeArrowheads="1"/>
          </p:cNvSpPr>
          <p:nvPr/>
        </p:nvSpPr>
        <p:spPr bwMode="auto">
          <a:xfrm>
            <a:off x="3959226" y="4453428"/>
            <a:ext cx="360363" cy="360362"/>
          </a:xfrm>
          <a:prstGeom prst="ellipse">
            <a:avLst/>
          </a:prstGeom>
          <a:solidFill>
            <a:srgbClr val="B80047">
              <a:alpha val="29803"/>
            </a:srgbClr>
          </a:solidFill>
          <a:ln w="9525">
            <a:solidFill>
              <a:srgbClr val="000000"/>
            </a:solidFill>
            <a:round/>
            <a:headEnd/>
            <a:tailEnd/>
          </a:ln>
        </p:spPr>
        <p:txBody>
          <a:bodyPr wrap="none" lIns="91430" tIns="45716" rIns="91430" bIns="45716" anchor="ctr"/>
          <a:lstStyle/>
          <a:p>
            <a:endParaRPr lang="en-CA">
              <a:latin typeface="+mn-lt"/>
            </a:endParaRPr>
          </a:p>
        </p:txBody>
      </p:sp>
    </p:spTree>
    <p:extLst>
      <p:ext uri="{BB962C8B-B14F-4D97-AF65-F5344CB8AC3E}">
        <p14:creationId xmlns:p14="http://schemas.microsoft.com/office/powerpoint/2010/main" val="333147084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2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2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2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animBg="1"/>
      <p:bldP spid="54281" grpId="0" animBg="1"/>
      <p:bldP spid="54282" grpId="0" animBg="1"/>
      <p:bldP spid="54283" grpId="0" animBg="1"/>
      <p:bldP spid="54284" grpId="0" animBg="1"/>
      <p:bldP spid="54285" grpId="0" animBg="1"/>
      <p:bldP spid="5428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94</a:t>
            </a:fld>
            <a:endParaRPr lang="en-US"/>
          </a:p>
        </p:txBody>
      </p:sp>
      <p:cxnSp>
        <p:nvCxnSpPr>
          <p:cNvPr id="5" name="Straight Connector 4"/>
          <p:cNvCxnSpPr/>
          <p:nvPr/>
        </p:nvCxnSpPr>
        <p:spPr>
          <a:xfrm>
            <a:off x="435993" y="1403574"/>
            <a:ext cx="0" cy="424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59792" y="5652045"/>
            <a:ext cx="403244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419100" y="3752850"/>
            <a:ext cx="3886200" cy="1866900"/>
          </a:xfrm>
          <a:custGeom>
            <a:avLst/>
            <a:gdLst>
              <a:gd name="connsiteX0" fmla="*/ 0 w 3886200"/>
              <a:gd name="connsiteY0" fmla="*/ 1866900 h 1866900"/>
              <a:gd name="connsiteX1" fmla="*/ 342900 w 3886200"/>
              <a:gd name="connsiteY1" fmla="*/ 1828800 h 1866900"/>
              <a:gd name="connsiteX2" fmla="*/ 400050 w 3886200"/>
              <a:gd name="connsiteY2" fmla="*/ 1809750 h 1866900"/>
              <a:gd name="connsiteX3" fmla="*/ 457200 w 3886200"/>
              <a:gd name="connsiteY3" fmla="*/ 1752600 h 1866900"/>
              <a:gd name="connsiteX4" fmla="*/ 476250 w 3886200"/>
              <a:gd name="connsiteY4" fmla="*/ 1695450 h 1866900"/>
              <a:gd name="connsiteX5" fmla="*/ 590550 w 3886200"/>
              <a:gd name="connsiteY5" fmla="*/ 1619250 h 1866900"/>
              <a:gd name="connsiteX6" fmla="*/ 704850 w 3886200"/>
              <a:gd name="connsiteY6" fmla="*/ 1524000 h 1866900"/>
              <a:gd name="connsiteX7" fmla="*/ 762000 w 3886200"/>
              <a:gd name="connsiteY7" fmla="*/ 1409700 h 1866900"/>
              <a:gd name="connsiteX8" fmla="*/ 800100 w 3886200"/>
              <a:gd name="connsiteY8" fmla="*/ 1352550 h 1866900"/>
              <a:gd name="connsiteX9" fmla="*/ 876300 w 3886200"/>
              <a:gd name="connsiteY9" fmla="*/ 1181100 h 1866900"/>
              <a:gd name="connsiteX10" fmla="*/ 933450 w 3886200"/>
              <a:gd name="connsiteY10" fmla="*/ 952500 h 1866900"/>
              <a:gd name="connsiteX11" fmla="*/ 1009650 w 3886200"/>
              <a:gd name="connsiteY11" fmla="*/ 838200 h 1866900"/>
              <a:gd name="connsiteX12" fmla="*/ 1066800 w 3886200"/>
              <a:gd name="connsiteY12" fmla="*/ 666750 h 1866900"/>
              <a:gd name="connsiteX13" fmla="*/ 1085850 w 3886200"/>
              <a:gd name="connsiteY13" fmla="*/ 609600 h 1866900"/>
              <a:gd name="connsiteX14" fmla="*/ 1162050 w 3886200"/>
              <a:gd name="connsiteY14" fmla="*/ 495300 h 1866900"/>
              <a:gd name="connsiteX15" fmla="*/ 1238250 w 3886200"/>
              <a:gd name="connsiteY15" fmla="*/ 323850 h 1866900"/>
              <a:gd name="connsiteX16" fmla="*/ 1295400 w 3886200"/>
              <a:gd name="connsiteY16" fmla="*/ 304800 h 1866900"/>
              <a:gd name="connsiteX17" fmla="*/ 1371600 w 3886200"/>
              <a:gd name="connsiteY17" fmla="*/ 190500 h 1866900"/>
              <a:gd name="connsiteX18" fmla="*/ 1409700 w 3886200"/>
              <a:gd name="connsiteY18" fmla="*/ 133350 h 1866900"/>
              <a:gd name="connsiteX19" fmla="*/ 1466850 w 3886200"/>
              <a:gd name="connsiteY19" fmla="*/ 114300 h 1866900"/>
              <a:gd name="connsiteX20" fmla="*/ 1638300 w 3886200"/>
              <a:gd name="connsiteY20" fmla="*/ 38100 h 1866900"/>
              <a:gd name="connsiteX21" fmla="*/ 1695450 w 3886200"/>
              <a:gd name="connsiteY21" fmla="*/ 19050 h 1866900"/>
              <a:gd name="connsiteX22" fmla="*/ 1752600 w 3886200"/>
              <a:gd name="connsiteY22" fmla="*/ 0 h 1866900"/>
              <a:gd name="connsiteX23" fmla="*/ 2076450 w 3886200"/>
              <a:gd name="connsiteY23" fmla="*/ 19050 h 1866900"/>
              <a:gd name="connsiteX24" fmla="*/ 2190750 w 3886200"/>
              <a:gd name="connsiteY24" fmla="*/ 95250 h 1866900"/>
              <a:gd name="connsiteX25" fmla="*/ 2286000 w 3886200"/>
              <a:gd name="connsiteY25" fmla="*/ 209550 h 1866900"/>
              <a:gd name="connsiteX26" fmla="*/ 2324100 w 3886200"/>
              <a:gd name="connsiteY26" fmla="*/ 342900 h 1866900"/>
              <a:gd name="connsiteX27" fmla="*/ 2362200 w 3886200"/>
              <a:gd name="connsiteY27" fmla="*/ 457200 h 1866900"/>
              <a:gd name="connsiteX28" fmla="*/ 2419350 w 3886200"/>
              <a:gd name="connsiteY28" fmla="*/ 514350 h 1866900"/>
              <a:gd name="connsiteX29" fmla="*/ 2514600 w 3886200"/>
              <a:gd name="connsiteY29" fmla="*/ 609600 h 1866900"/>
              <a:gd name="connsiteX30" fmla="*/ 2590800 w 3886200"/>
              <a:gd name="connsiteY30" fmla="*/ 723900 h 1866900"/>
              <a:gd name="connsiteX31" fmla="*/ 2667000 w 3886200"/>
              <a:gd name="connsiteY31" fmla="*/ 838200 h 1866900"/>
              <a:gd name="connsiteX32" fmla="*/ 2743200 w 3886200"/>
              <a:gd name="connsiteY32" fmla="*/ 952500 h 1866900"/>
              <a:gd name="connsiteX33" fmla="*/ 2762250 w 3886200"/>
              <a:gd name="connsiteY33" fmla="*/ 1009650 h 1866900"/>
              <a:gd name="connsiteX34" fmla="*/ 2800350 w 3886200"/>
              <a:gd name="connsiteY34" fmla="*/ 1066800 h 1866900"/>
              <a:gd name="connsiteX35" fmla="*/ 2819400 w 3886200"/>
              <a:gd name="connsiteY35" fmla="*/ 1123950 h 1866900"/>
              <a:gd name="connsiteX36" fmla="*/ 2876550 w 3886200"/>
              <a:gd name="connsiteY36" fmla="*/ 1143000 h 1866900"/>
              <a:gd name="connsiteX37" fmla="*/ 2895600 w 3886200"/>
              <a:gd name="connsiteY37" fmla="*/ 1219200 h 1866900"/>
              <a:gd name="connsiteX38" fmla="*/ 2933700 w 3886200"/>
              <a:gd name="connsiteY38" fmla="*/ 1276350 h 1866900"/>
              <a:gd name="connsiteX39" fmla="*/ 3048000 w 3886200"/>
              <a:gd name="connsiteY39" fmla="*/ 1371600 h 1866900"/>
              <a:gd name="connsiteX40" fmla="*/ 3162300 w 3886200"/>
              <a:gd name="connsiteY40" fmla="*/ 1409700 h 1866900"/>
              <a:gd name="connsiteX41" fmla="*/ 3238500 w 3886200"/>
              <a:gd name="connsiteY41" fmla="*/ 1428750 h 1866900"/>
              <a:gd name="connsiteX42" fmla="*/ 3352800 w 3886200"/>
              <a:gd name="connsiteY42" fmla="*/ 1466850 h 1866900"/>
              <a:gd name="connsiteX43" fmla="*/ 3429000 w 3886200"/>
              <a:gd name="connsiteY43" fmla="*/ 1581150 h 1866900"/>
              <a:gd name="connsiteX44" fmla="*/ 3448050 w 3886200"/>
              <a:gd name="connsiteY44" fmla="*/ 1638300 h 1866900"/>
              <a:gd name="connsiteX45" fmla="*/ 3676650 w 3886200"/>
              <a:gd name="connsiteY45" fmla="*/ 1733550 h 1866900"/>
              <a:gd name="connsiteX46" fmla="*/ 3886200 w 3886200"/>
              <a:gd name="connsiteY46" fmla="*/ 17526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86200" h="1866900">
                <a:moveTo>
                  <a:pt x="0" y="1866900"/>
                </a:moveTo>
                <a:cubicBezTo>
                  <a:pt x="88346" y="1858869"/>
                  <a:pt x="246337" y="1848113"/>
                  <a:pt x="342900" y="1828800"/>
                </a:cubicBezTo>
                <a:cubicBezTo>
                  <a:pt x="362591" y="1824862"/>
                  <a:pt x="381000" y="1816100"/>
                  <a:pt x="400050" y="1809750"/>
                </a:cubicBezTo>
                <a:cubicBezTo>
                  <a:pt x="419100" y="1790700"/>
                  <a:pt x="442256" y="1775016"/>
                  <a:pt x="457200" y="1752600"/>
                </a:cubicBezTo>
                <a:cubicBezTo>
                  <a:pt x="468339" y="1735892"/>
                  <a:pt x="462051" y="1709649"/>
                  <a:pt x="476250" y="1695450"/>
                </a:cubicBezTo>
                <a:cubicBezTo>
                  <a:pt x="508629" y="1663071"/>
                  <a:pt x="552450" y="1644650"/>
                  <a:pt x="590550" y="1619250"/>
                </a:cubicBezTo>
                <a:cubicBezTo>
                  <a:pt x="646744" y="1581788"/>
                  <a:pt x="659013" y="1579005"/>
                  <a:pt x="704850" y="1524000"/>
                </a:cubicBezTo>
                <a:cubicBezTo>
                  <a:pt x="773093" y="1442108"/>
                  <a:pt x="719042" y="1495617"/>
                  <a:pt x="762000" y="1409700"/>
                </a:cubicBezTo>
                <a:cubicBezTo>
                  <a:pt x="772239" y="1389222"/>
                  <a:pt x="790801" y="1373472"/>
                  <a:pt x="800100" y="1352550"/>
                </a:cubicBezTo>
                <a:cubicBezTo>
                  <a:pt x="890780" y="1148519"/>
                  <a:pt x="790075" y="1310438"/>
                  <a:pt x="876300" y="1181100"/>
                </a:cubicBezTo>
                <a:cubicBezTo>
                  <a:pt x="901952" y="1027186"/>
                  <a:pt x="883136" y="1103443"/>
                  <a:pt x="933450" y="952500"/>
                </a:cubicBezTo>
                <a:cubicBezTo>
                  <a:pt x="947930" y="909059"/>
                  <a:pt x="995170" y="881641"/>
                  <a:pt x="1009650" y="838200"/>
                </a:cubicBezTo>
                <a:lnTo>
                  <a:pt x="1066800" y="666750"/>
                </a:lnTo>
                <a:cubicBezTo>
                  <a:pt x="1073150" y="647700"/>
                  <a:pt x="1074711" y="626308"/>
                  <a:pt x="1085850" y="609600"/>
                </a:cubicBezTo>
                <a:cubicBezTo>
                  <a:pt x="1111250" y="571500"/>
                  <a:pt x="1147570" y="538741"/>
                  <a:pt x="1162050" y="495300"/>
                </a:cubicBezTo>
                <a:cubicBezTo>
                  <a:pt x="1173692" y="460374"/>
                  <a:pt x="1197084" y="356783"/>
                  <a:pt x="1238250" y="323850"/>
                </a:cubicBezTo>
                <a:cubicBezTo>
                  <a:pt x="1253930" y="311306"/>
                  <a:pt x="1276350" y="311150"/>
                  <a:pt x="1295400" y="304800"/>
                </a:cubicBezTo>
                <a:lnTo>
                  <a:pt x="1371600" y="190500"/>
                </a:lnTo>
                <a:cubicBezTo>
                  <a:pt x="1384300" y="171450"/>
                  <a:pt x="1387980" y="140590"/>
                  <a:pt x="1409700" y="133350"/>
                </a:cubicBezTo>
                <a:lnTo>
                  <a:pt x="1466850" y="114300"/>
                </a:lnTo>
                <a:cubicBezTo>
                  <a:pt x="1557416" y="53923"/>
                  <a:pt x="1502280" y="83440"/>
                  <a:pt x="1638300" y="38100"/>
                </a:cubicBezTo>
                <a:lnTo>
                  <a:pt x="1695450" y="19050"/>
                </a:lnTo>
                <a:lnTo>
                  <a:pt x="1752600" y="0"/>
                </a:lnTo>
                <a:cubicBezTo>
                  <a:pt x="1860550" y="6350"/>
                  <a:pt x="1970781" y="-3921"/>
                  <a:pt x="2076450" y="19050"/>
                </a:cubicBezTo>
                <a:cubicBezTo>
                  <a:pt x="2121195" y="28777"/>
                  <a:pt x="2158371" y="62871"/>
                  <a:pt x="2190750" y="95250"/>
                </a:cubicBezTo>
                <a:cubicBezTo>
                  <a:pt x="2232881" y="137381"/>
                  <a:pt x="2259478" y="156506"/>
                  <a:pt x="2286000" y="209550"/>
                </a:cubicBezTo>
                <a:cubicBezTo>
                  <a:pt x="2302005" y="241561"/>
                  <a:pt x="2314945" y="312382"/>
                  <a:pt x="2324100" y="342900"/>
                </a:cubicBezTo>
                <a:cubicBezTo>
                  <a:pt x="2335640" y="381367"/>
                  <a:pt x="2349500" y="419100"/>
                  <a:pt x="2362200" y="457200"/>
                </a:cubicBezTo>
                <a:cubicBezTo>
                  <a:pt x="2370719" y="482758"/>
                  <a:pt x="2402103" y="493654"/>
                  <a:pt x="2419350" y="514350"/>
                </a:cubicBezTo>
                <a:cubicBezTo>
                  <a:pt x="2498725" y="609600"/>
                  <a:pt x="2409825" y="539750"/>
                  <a:pt x="2514600" y="609600"/>
                </a:cubicBezTo>
                <a:cubicBezTo>
                  <a:pt x="2551033" y="718898"/>
                  <a:pt x="2507559" y="616876"/>
                  <a:pt x="2590800" y="723900"/>
                </a:cubicBezTo>
                <a:cubicBezTo>
                  <a:pt x="2618913" y="760045"/>
                  <a:pt x="2641600" y="800100"/>
                  <a:pt x="2667000" y="838200"/>
                </a:cubicBezTo>
                <a:lnTo>
                  <a:pt x="2743200" y="952500"/>
                </a:lnTo>
                <a:cubicBezTo>
                  <a:pt x="2754339" y="969208"/>
                  <a:pt x="2753270" y="991689"/>
                  <a:pt x="2762250" y="1009650"/>
                </a:cubicBezTo>
                <a:cubicBezTo>
                  <a:pt x="2772489" y="1030128"/>
                  <a:pt x="2790111" y="1046322"/>
                  <a:pt x="2800350" y="1066800"/>
                </a:cubicBezTo>
                <a:cubicBezTo>
                  <a:pt x="2809330" y="1084761"/>
                  <a:pt x="2805201" y="1109751"/>
                  <a:pt x="2819400" y="1123950"/>
                </a:cubicBezTo>
                <a:cubicBezTo>
                  <a:pt x="2833599" y="1138149"/>
                  <a:pt x="2857500" y="1136650"/>
                  <a:pt x="2876550" y="1143000"/>
                </a:cubicBezTo>
                <a:cubicBezTo>
                  <a:pt x="2882900" y="1168400"/>
                  <a:pt x="2885287" y="1195135"/>
                  <a:pt x="2895600" y="1219200"/>
                </a:cubicBezTo>
                <a:cubicBezTo>
                  <a:pt x="2904619" y="1240244"/>
                  <a:pt x="2919043" y="1258761"/>
                  <a:pt x="2933700" y="1276350"/>
                </a:cubicBezTo>
                <a:cubicBezTo>
                  <a:pt x="2960089" y="1308017"/>
                  <a:pt x="3008334" y="1353971"/>
                  <a:pt x="3048000" y="1371600"/>
                </a:cubicBezTo>
                <a:cubicBezTo>
                  <a:pt x="3084700" y="1387911"/>
                  <a:pt x="3124200" y="1397000"/>
                  <a:pt x="3162300" y="1409700"/>
                </a:cubicBezTo>
                <a:cubicBezTo>
                  <a:pt x="3187138" y="1417979"/>
                  <a:pt x="3213422" y="1421227"/>
                  <a:pt x="3238500" y="1428750"/>
                </a:cubicBezTo>
                <a:cubicBezTo>
                  <a:pt x="3276967" y="1440290"/>
                  <a:pt x="3352800" y="1466850"/>
                  <a:pt x="3352800" y="1466850"/>
                </a:cubicBezTo>
                <a:lnTo>
                  <a:pt x="3429000" y="1581150"/>
                </a:lnTo>
                <a:cubicBezTo>
                  <a:pt x="3440139" y="1597858"/>
                  <a:pt x="3433851" y="1624101"/>
                  <a:pt x="3448050" y="1638300"/>
                </a:cubicBezTo>
                <a:cubicBezTo>
                  <a:pt x="3538329" y="1728579"/>
                  <a:pt x="3564554" y="1713169"/>
                  <a:pt x="3676650" y="1733550"/>
                </a:cubicBezTo>
                <a:cubicBezTo>
                  <a:pt x="3822521" y="1760072"/>
                  <a:pt x="3723917" y="1752600"/>
                  <a:pt x="3886200" y="175260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CA"/>
          </a:p>
        </p:txBody>
      </p:sp>
      <p:cxnSp>
        <p:nvCxnSpPr>
          <p:cNvPr id="11" name="Straight Arrow Connector 10"/>
          <p:cNvCxnSpPr>
            <a:endCxn id="9" idx="28"/>
          </p:cNvCxnSpPr>
          <p:nvPr/>
        </p:nvCxnSpPr>
        <p:spPr>
          <a:xfrm>
            <a:off x="2362200" y="2771726"/>
            <a:ext cx="476250" cy="1495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75916" y="2070190"/>
            <a:ext cx="3525047" cy="971283"/>
          </a:xfrm>
          <a:prstGeom prst="rect">
            <a:avLst/>
          </a:prstGeom>
          <a:noFill/>
        </p:spPr>
        <p:txBody>
          <a:bodyPr wrap="none" lIns="91430" tIns="45716" rIns="91430" bIns="45716" rtlCol="0">
            <a:spAutoFit/>
          </a:bodyPr>
          <a:lstStyle/>
          <a:p>
            <a:r>
              <a:rPr lang="en-CA" sz="2800" b="1" dirty="0"/>
              <a:t>Student: You are here!</a:t>
            </a:r>
          </a:p>
          <a:p>
            <a:r>
              <a:rPr lang="en-CA" sz="2800" b="1" dirty="0"/>
              <a:t>(67%)</a:t>
            </a:r>
          </a:p>
        </p:txBody>
      </p:sp>
      <p:sp>
        <p:nvSpPr>
          <p:cNvPr id="13" name="TextBox 12"/>
          <p:cNvSpPr txBox="1"/>
          <p:nvPr/>
        </p:nvSpPr>
        <p:spPr>
          <a:xfrm>
            <a:off x="359793" y="742813"/>
            <a:ext cx="4386052" cy="531804"/>
          </a:xfrm>
          <a:prstGeom prst="rect">
            <a:avLst/>
          </a:prstGeom>
          <a:noFill/>
        </p:spPr>
        <p:txBody>
          <a:bodyPr wrap="none" lIns="91430" tIns="45716" rIns="91430" bIns="45716" rtlCol="0">
            <a:spAutoFit/>
          </a:bodyPr>
          <a:lstStyle/>
          <a:p>
            <a:r>
              <a:rPr lang="en-CA" sz="2800" b="1" dirty="0"/>
              <a:t>Norm referenced evaluation</a:t>
            </a:r>
            <a:endParaRPr lang="en-CA" b="1" dirty="0"/>
          </a:p>
        </p:txBody>
      </p:sp>
      <p:sp>
        <p:nvSpPr>
          <p:cNvPr id="15" name="Oval 14"/>
          <p:cNvSpPr/>
          <p:nvPr/>
        </p:nvSpPr>
        <p:spPr>
          <a:xfrm>
            <a:off x="2667001" y="4123185"/>
            <a:ext cx="32965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CA"/>
          </a:p>
        </p:txBody>
      </p:sp>
      <p:sp>
        <p:nvSpPr>
          <p:cNvPr id="16" name="TextBox 15"/>
          <p:cNvSpPr txBox="1"/>
          <p:nvPr/>
        </p:nvSpPr>
        <p:spPr>
          <a:xfrm rot="16200000">
            <a:off x="-397734" y="3303297"/>
            <a:ext cx="1228329" cy="531804"/>
          </a:xfrm>
          <a:prstGeom prst="rect">
            <a:avLst/>
          </a:prstGeom>
          <a:noFill/>
        </p:spPr>
        <p:txBody>
          <a:bodyPr wrap="none" lIns="91430" tIns="45716" rIns="91430" bIns="45716" rtlCol="0">
            <a:spAutoFit/>
          </a:bodyPr>
          <a:lstStyle/>
          <a:p>
            <a:r>
              <a:rPr lang="en-CA" sz="2800" b="1" dirty="0"/>
              <a:t>Grades</a:t>
            </a:r>
          </a:p>
        </p:txBody>
      </p:sp>
      <p:cxnSp>
        <p:nvCxnSpPr>
          <p:cNvPr id="18" name="Straight Connector 17"/>
          <p:cNvCxnSpPr/>
          <p:nvPr/>
        </p:nvCxnSpPr>
        <p:spPr>
          <a:xfrm flipH="1">
            <a:off x="4968305" y="742813"/>
            <a:ext cx="72007" cy="613336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048349" y="742813"/>
            <a:ext cx="4846563" cy="531804"/>
          </a:xfrm>
          <a:prstGeom prst="rect">
            <a:avLst/>
          </a:prstGeom>
          <a:noFill/>
        </p:spPr>
        <p:txBody>
          <a:bodyPr wrap="none" lIns="91430" tIns="45716" rIns="91430" bIns="45716" rtlCol="0">
            <a:spAutoFit/>
          </a:bodyPr>
          <a:lstStyle/>
          <a:p>
            <a:r>
              <a:rPr lang="en-CA" sz="2800" b="1" dirty="0"/>
              <a:t>Criterion referenced evaluation</a:t>
            </a:r>
            <a:endParaRPr lang="en-CA" b="1" dirty="0"/>
          </a:p>
        </p:txBody>
      </p:sp>
      <p:sp>
        <p:nvSpPr>
          <p:cNvPr id="20" name="TextBox 19"/>
          <p:cNvSpPr txBox="1"/>
          <p:nvPr/>
        </p:nvSpPr>
        <p:spPr>
          <a:xfrm>
            <a:off x="216431" y="6188651"/>
            <a:ext cx="4640368" cy="719163"/>
          </a:xfrm>
          <a:prstGeom prst="rect">
            <a:avLst/>
          </a:prstGeom>
          <a:noFill/>
        </p:spPr>
        <p:txBody>
          <a:bodyPr wrap="none" lIns="91430" tIns="45716" rIns="91430" bIns="45716" rtlCol="0">
            <a:spAutoFit/>
          </a:bodyPr>
          <a:lstStyle/>
          <a:p>
            <a:r>
              <a:rPr lang="en-CA" sz="2000" dirty="0"/>
              <a:t>Used for large scale evaluation to compare</a:t>
            </a:r>
          </a:p>
          <a:p>
            <a:r>
              <a:rPr lang="en-CA" sz="2000" dirty="0"/>
              <a:t>students against each other</a:t>
            </a:r>
          </a:p>
        </p:txBody>
      </p:sp>
      <p:sp>
        <p:nvSpPr>
          <p:cNvPr id="21" name="TextBox 20"/>
          <p:cNvSpPr txBox="1"/>
          <p:nvPr/>
        </p:nvSpPr>
        <p:spPr>
          <a:xfrm>
            <a:off x="5046520" y="2454937"/>
            <a:ext cx="5034106" cy="3733714"/>
          </a:xfrm>
          <a:prstGeom prst="rect">
            <a:avLst/>
          </a:prstGeom>
          <a:noFill/>
        </p:spPr>
        <p:txBody>
          <a:bodyPr wrap="square" lIns="91430" tIns="45716" rIns="91430" bIns="45716" rtlCol="0">
            <a:spAutoFit/>
          </a:bodyPr>
          <a:lstStyle/>
          <a:p>
            <a:r>
              <a:rPr lang="en-CA" sz="2800" dirty="0" smtClean="0"/>
              <a:t>“Student </a:t>
            </a:r>
            <a:r>
              <a:rPr lang="en-CA" sz="2800" dirty="0"/>
              <a:t>has marginally  met expectations because submitted work mentions social, environmental, and legal factors in design process but no clear evidence of that these factors </a:t>
            </a:r>
          </a:p>
          <a:p>
            <a:r>
              <a:rPr lang="en-CA" sz="2800" dirty="0"/>
              <a:t>i</a:t>
            </a:r>
            <a:r>
              <a:rPr lang="en-CA" sz="2800" dirty="0" smtClean="0"/>
              <a:t>mpacted </a:t>
            </a:r>
            <a:r>
              <a:rPr lang="en-CA" sz="2800" dirty="0"/>
              <a:t>on decision making</a:t>
            </a:r>
            <a:r>
              <a:rPr lang="en-CA" sz="2800" dirty="0" smtClean="0"/>
              <a:t>.”</a:t>
            </a:r>
            <a:endParaRPr lang="en-CA" sz="2800" dirty="0"/>
          </a:p>
          <a:p>
            <a:endParaRPr lang="en-CA" dirty="0" smtClean="0"/>
          </a:p>
          <a:p>
            <a:endParaRPr lang="en-CA" dirty="0"/>
          </a:p>
        </p:txBody>
      </p:sp>
      <p:sp>
        <p:nvSpPr>
          <p:cNvPr id="22" name="TextBox 21"/>
          <p:cNvSpPr txBox="1"/>
          <p:nvPr/>
        </p:nvSpPr>
        <p:spPr>
          <a:xfrm>
            <a:off x="5160622" y="6188651"/>
            <a:ext cx="4427218" cy="1033095"/>
          </a:xfrm>
          <a:prstGeom prst="rect">
            <a:avLst/>
          </a:prstGeom>
          <a:noFill/>
        </p:spPr>
        <p:txBody>
          <a:bodyPr wrap="none" lIns="91430" tIns="45716" rIns="91430" bIns="45716" rtlCol="0">
            <a:spAutoFit/>
          </a:bodyPr>
          <a:lstStyle/>
          <a:p>
            <a:r>
              <a:rPr lang="en-CA" sz="2000" dirty="0"/>
              <a:t>Used to evaluate students against stated</a:t>
            </a:r>
          </a:p>
          <a:p>
            <a:r>
              <a:rPr lang="en-CA" sz="2000" dirty="0" smtClean="0"/>
              <a:t>criteria. Useful for feedback to student </a:t>
            </a:r>
          </a:p>
          <a:p>
            <a:r>
              <a:rPr lang="en-CA" sz="2000" dirty="0" smtClean="0"/>
              <a:t>and conversation within a program</a:t>
            </a:r>
            <a:endParaRPr lang="en-CA" sz="2000" dirty="0"/>
          </a:p>
        </p:txBody>
      </p:sp>
    </p:spTree>
    <p:extLst>
      <p:ext uri="{BB962C8B-B14F-4D97-AF65-F5344CB8AC3E}">
        <p14:creationId xmlns:p14="http://schemas.microsoft.com/office/powerpoint/2010/main" val="3985055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PSC 100 Course Outcome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31" b="-374"/>
          <a:stretch/>
        </p:blipFill>
        <p:spPr>
          <a:xfrm>
            <a:off x="215776" y="0"/>
            <a:ext cx="9517814" cy="7200800"/>
          </a:xfrm>
        </p:spPr>
      </p:pic>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95</a:t>
            </a:fld>
            <a:endParaRPr lang="en-US" dirty="0"/>
          </a:p>
        </p:txBody>
      </p:sp>
    </p:spTree>
    <p:extLst>
      <p:ext uri="{BB962C8B-B14F-4D97-AF65-F5344CB8AC3E}">
        <p14:creationId xmlns:p14="http://schemas.microsoft.com/office/powerpoint/2010/main" val="35847923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CEAB Reporting Requirement – Assessment tools</a:t>
            </a:r>
            <a:endParaRPr lang="en-US" b="1" dirty="0"/>
          </a:p>
        </p:txBody>
      </p:sp>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96</a:t>
            </a:fld>
            <a:endParaRPr lang="en-US"/>
          </a:p>
        </p:txBody>
      </p:sp>
      <p:pic>
        <p:nvPicPr>
          <p:cNvPr id="6" name="Picture 5"/>
          <p:cNvPicPr>
            <a:picLocks noChangeAspect="1"/>
          </p:cNvPicPr>
          <p:nvPr/>
        </p:nvPicPr>
        <p:blipFill>
          <a:blip r:embed="rId2"/>
          <a:stretch>
            <a:fillRect/>
          </a:stretch>
        </p:blipFill>
        <p:spPr>
          <a:xfrm>
            <a:off x="0" y="2823301"/>
            <a:ext cx="10080625" cy="4736374"/>
          </a:xfrm>
          <a:prstGeom prst="rect">
            <a:avLst/>
          </a:prstGeom>
        </p:spPr>
      </p:pic>
    </p:spTree>
    <p:extLst>
      <p:ext uri="{BB962C8B-B14F-4D97-AF65-F5344CB8AC3E}">
        <p14:creationId xmlns:p14="http://schemas.microsoft.com/office/powerpoint/2010/main" val="3642460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26954"/>
            <a:ext cx="9144793" cy="872563"/>
          </a:xfrm>
        </p:spPr>
        <p:txBody>
          <a:bodyPr>
            <a:normAutofit/>
          </a:bodyPr>
          <a:lstStyle/>
          <a:p>
            <a:r>
              <a:rPr lang="en-US" sz="4000" b="1" dirty="0" smtClean="0"/>
              <a:t>Programmatic assessment approaches</a:t>
            </a:r>
            <a:endParaRPr lang="en-US" sz="40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97</a:t>
            </a:fld>
            <a:endParaRPr lang="en-US"/>
          </a:p>
        </p:txBody>
      </p:sp>
      <p:sp>
        <p:nvSpPr>
          <p:cNvPr id="5" name="Rectangle 4"/>
          <p:cNvSpPr/>
          <p:nvPr/>
        </p:nvSpPr>
        <p:spPr>
          <a:xfrm>
            <a:off x="2376016" y="2842543"/>
            <a:ext cx="7200800" cy="4177654"/>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60603" y="2947049"/>
            <a:ext cx="1334821" cy="530402"/>
          </a:xfrm>
          <a:prstGeom prst="rect">
            <a:avLst/>
          </a:prstGeom>
          <a:noFill/>
        </p:spPr>
        <p:txBody>
          <a:bodyPr wrap="none" rtlCol="0">
            <a:spAutoFit/>
          </a:bodyPr>
          <a:lstStyle/>
          <a:p>
            <a:r>
              <a:rPr lang="en-US" sz="2800" dirty="0" smtClean="0"/>
              <a:t>Student</a:t>
            </a:r>
          </a:p>
        </p:txBody>
      </p:sp>
      <p:sp>
        <p:nvSpPr>
          <p:cNvPr id="7" name="TextBox 6"/>
          <p:cNvSpPr txBox="1"/>
          <p:nvPr/>
        </p:nvSpPr>
        <p:spPr>
          <a:xfrm>
            <a:off x="860603" y="4538402"/>
            <a:ext cx="1659429" cy="530402"/>
          </a:xfrm>
          <a:prstGeom prst="rect">
            <a:avLst/>
          </a:prstGeom>
          <a:noFill/>
        </p:spPr>
        <p:txBody>
          <a:bodyPr wrap="none" rtlCol="0">
            <a:spAutoFit/>
          </a:bodyPr>
          <a:lstStyle/>
          <a:p>
            <a:r>
              <a:rPr lang="en-US" sz="2800" dirty="0" smtClean="0"/>
              <a:t>Instructor</a:t>
            </a:r>
            <a:endParaRPr lang="en-US" sz="3200" dirty="0" smtClean="0"/>
          </a:p>
        </p:txBody>
      </p:sp>
      <p:cxnSp>
        <p:nvCxnSpPr>
          <p:cNvPr id="9" name="Straight Arrow Connector 8"/>
          <p:cNvCxnSpPr/>
          <p:nvPr/>
        </p:nvCxnSpPr>
        <p:spPr>
          <a:xfrm>
            <a:off x="575816" y="2726913"/>
            <a:ext cx="0" cy="407726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64048" y="2313331"/>
            <a:ext cx="1338853" cy="530402"/>
          </a:xfrm>
          <a:prstGeom prst="rect">
            <a:avLst/>
          </a:prstGeom>
          <a:noFill/>
        </p:spPr>
        <p:txBody>
          <a:bodyPr wrap="none" rtlCol="0">
            <a:spAutoFit/>
          </a:bodyPr>
          <a:lstStyle/>
          <a:p>
            <a:r>
              <a:rPr lang="en-US" sz="2800" dirty="0"/>
              <a:t>C</a:t>
            </a:r>
            <a:r>
              <a:rPr lang="en-US" sz="2800" dirty="0" smtClean="0"/>
              <a:t>ourses</a:t>
            </a:r>
            <a:endParaRPr lang="en-US" sz="2800" dirty="0"/>
          </a:p>
        </p:txBody>
      </p:sp>
      <p:sp>
        <p:nvSpPr>
          <p:cNvPr id="11" name="TextBox 10"/>
          <p:cNvSpPr txBox="1"/>
          <p:nvPr/>
        </p:nvSpPr>
        <p:spPr>
          <a:xfrm>
            <a:off x="5097440" y="2313331"/>
            <a:ext cx="1437738" cy="530402"/>
          </a:xfrm>
          <a:prstGeom prst="rect">
            <a:avLst/>
          </a:prstGeom>
          <a:noFill/>
        </p:spPr>
        <p:txBody>
          <a:bodyPr wrap="none" rtlCol="0">
            <a:spAutoFit/>
          </a:bodyPr>
          <a:lstStyle/>
          <a:p>
            <a:r>
              <a:rPr lang="en-US" sz="2800" dirty="0" smtClean="0"/>
              <a:t>Program</a:t>
            </a:r>
            <a:endParaRPr lang="en-US" sz="2800" dirty="0"/>
          </a:p>
        </p:txBody>
      </p:sp>
      <p:sp>
        <p:nvSpPr>
          <p:cNvPr id="12" name="TextBox 11"/>
          <p:cNvSpPr txBox="1"/>
          <p:nvPr/>
        </p:nvSpPr>
        <p:spPr>
          <a:xfrm>
            <a:off x="7170691" y="2313331"/>
            <a:ext cx="2750773" cy="530402"/>
          </a:xfrm>
          <a:prstGeom prst="rect">
            <a:avLst/>
          </a:prstGeom>
          <a:noFill/>
        </p:spPr>
        <p:txBody>
          <a:bodyPr wrap="none" rtlCol="0">
            <a:spAutoFit/>
          </a:bodyPr>
          <a:lstStyle/>
          <a:p>
            <a:r>
              <a:rPr lang="en-US" sz="2800" dirty="0" smtClean="0"/>
              <a:t>Inter-institutional</a:t>
            </a:r>
            <a:endParaRPr lang="en-US" sz="2800" dirty="0"/>
          </a:p>
        </p:txBody>
      </p:sp>
      <p:sp>
        <p:nvSpPr>
          <p:cNvPr id="13" name="TextBox 12"/>
          <p:cNvSpPr txBox="1"/>
          <p:nvPr/>
        </p:nvSpPr>
        <p:spPr>
          <a:xfrm>
            <a:off x="5256336" y="3131765"/>
            <a:ext cx="1728192" cy="467820"/>
          </a:xfrm>
          <a:prstGeom prst="rect">
            <a:avLst/>
          </a:prstGeom>
          <a:noFill/>
        </p:spPr>
        <p:txBody>
          <a:bodyPr wrap="square" rtlCol="0">
            <a:spAutoFit/>
          </a:bodyPr>
          <a:lstStyle/>
          <a:p>
            <a:r>
              <a:rPr lang="en-US" sz="2400" b="1" dirty="0" err="1" smtClean="0">
                <a:solidFill>
                  <a:schemeClr val="accent5">
                    <a:lumMod val="75000"/>
                  </a:schemeClr>
                </a:solidFill>
              </a:rPr>
              <a:t>ePortfolios</a:t>
            </a:r>
            <a:endParaRPr lang="en-US" sz="2400" b="1" dirty="0">
              <a:solidFill>
                <a:schemeClr val="accent5">
                  <a:lumMod val="75000"/>
                </a:schemeClr>
              </a:solidFill>
            </a:endParaRPr>
          </a:p>
        </p:txBody>
      </p:sp>
      <p:sp>
        <p:nvSpPr>
          <p:cNvPr id="14" name="TextBox 13"/>
          <p:cNvSpPr txBox="1"/>
          <p:nvPr/>
        </p:nvSpPr>
        <p:spPr>
          <a:xfrm>
            <a:off x="2448024" y="4303450"/>
            <a:ext cx="2016224" cy="844539"/>
          </a:xfrm>
          <a:prstGeom prst="rect">
            <a:avLst/>
          </a:prstGeom>
          <a:noFill/>
        </p:spPr>
        <p:txBody>
          <a:bodyPr wrap="square" rtlCol="0">
            <a:spAutoFit/>
          </a:bodyPr>
          <a:lstStyle/>
          <a:p>
            <a:r>
              <a:rPr lang="en-US" sz="2400" b="1" dirty="0" smtClean="0">
                <a:solidFill>
                  <a:schemeClr val="accent5">
                    <a:lumMod val="75000"/>
                  </a:schemeClr>
                </a:solidFill>
              </a:rPr>
              <a:t>Embedded </a:t>
            </a:r>
          </a:p>
          <a:p>
            <a:r>
              <a:rPr lang="en-US" sz="2400" b="1" dirty="0" smtClean="0">
                <a:solidFill>
                  <a:schemeClr val="accent5">
                    <a:lumMod val="75000"/>
                  </a:schemeClr>
                </a:solidFill>
              </a:rPr>
              <a:t>in-course</a:t>
            </a:r>
            <a:endParaRPr lang="en-US" sz="2400" b="1" dirty="0">
              <a:solidFill>
                <a:schemeClr val="accent5">
                  <a:lumMod val="75000"/>
                </a:schemeClr>
              </a:solidFill>
            </a:endParaRPr>
          </a:p>
        </p:txBody>
      </p:sp>
      <p:sp>
        <p:nvSpPr>
          <p:cNvPr id="15" name="TextBox 14"/>
          <p:cNvSpPr txBox="1"/>
          <p:nvPr/>
        </p:nvSpPr>
        <p:spPr>
          <a:xfrm>
            <a:off x="7128544" y="5364013"/>
            <a:ext cx="2664296" cy="844539"/>
          </a:xfrm>
          <a:prstGeom prst="rect">
            <a:avLst/>
          </a:prstGeom>
          <a:noFill/>
        </p:spPr>
        <p:txBody>
          <a:bodyPr wrap="square" rtlCol="0">
            <a:spAutoFit/>
          </a:bodyPr>
          <a:lstStyle/>
          <a:p>
            <a:r>
              <a:rPr lang="en-US" sz="2400" b="1" dirty="0" smtClean="0">
                <a:solidFill>
                  <a:schemeClr val="accent5">
                    <a:lumMod val="75000"/>
                  </a:schemeClr>
                </a:solidFill>
              </a:rPr>
              <a:t>Standardized tests</a:t>
            </a:r>
          </a:p>
          <a:p>
            <a:r>
              <a:rPr lang="en-US" sz="2400" b="1" dirty="0" smtClean="0">
                <a:solidFill>
                  <a:schemeClr val="accent5">
                    <a:lumMod val="75000"/>
                  </a:schemeClr>
                </a:solidFill>
              </a:rPr>
              <a:t>(FE Exam, CLA+)</a:t>
            </a:r>
            <a:endParaRPr lang="en-US" sz="2400" b="1" dirty="0">
              <a:solidFill>
                <a:schemeClr val="accent5">
                  <a:lumMod val="75000"/>
                </a:schemeClr>
              </a:solidFill>
            </a:endParaRPr>
          </a:p>
        </p:txBody>
      </p:sp>
      <p:sp>
        <p:nvSpPr>
          <p:cNvPr id="16" name="TextBox 15"/>
          <p:cNvSpPr txBox="1"/>
          <p:nvPr/>
        </p:nvSpPr>
        <p:spPr>
          <a:xfrm>
            <a:off x="860603" y="6129755"/>
            <a:ext cx="1437738" cy="530402"/>
          </a:xfrm>
          <a:prstGeom prst="rect">
            <a:avLst/>
          </a:prstGeom>
          <a:noFill/>
        </p:spPr>
        <p:txBody>
          <a:bodyPr wrap="none" rtlCol="0">
            <a:spAutoFit/>
          </a:bodyPr>
          <a:lstStyle/>
          <a:p>
            <a:r>
              <a:rPr lang="en-US" sz="2800" dirty="0" smtClean="0"/>
              <a:t>Program</a:t>
            </a:r>
            <a:endParaRPr lang="en-US" sz="3200" dirty="0" smtClean="0"/>
          </a:p>
        </p:txBody>
      </p:sp>
      <p:cxnSp>
        <p:nvCxnSpPr>
          <p:cNvPr id="19" name="Straight Arrow Connector 18"/>
          <p:cNvCxnSpPr/>
          <p:nvPr/>
        </p:nvCxnSpPr>
        <p:spPr>
          <a:xfrm flipH="1">
            <a:off x="2520032" y="2267669"/>
            <a:ext cx="6913313"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968304" y="5436021"/>
            <a:ext cx="2664296" cy="844539"/>
          </a:xfrm>
          <a:prstGeom prst="rect">
            <a:avLst/>
          </a:prstGeom>
          <a:noFill/>
        </p:spPr>
        <p:txBody>
          <a:bodyPr wrap="square" rtlCol="0">
            <a:spAutoFit/>
          </a:bodyPr>
          <a:lstStyle/>
          <a:p>
            <a:r>
              <a:rPr lang="en-US" sz="2400" b="1" dirty="0" smtClean="0">
                <a:solidFill>
                  <a:schemeClr val="accent5">
                    <a:lumMod val="75000"/>
                  </a:schemeClr>
                </a:solidFill>
              </a:rPr>
              <a:t>Meta rubrics </a:t>
            </a:r>
          </a:p>
          <a:p>
            <a:r>
              <a:rPr lang="en-US" sz="2400" b="1" dirty="0" smtClean="0">
                <a:solidFill>
                  <a:schemeClr val="accent5">
                    <a:lumMod val="75000"/>
                  </a:schemeClr>
                </a:solidFill>
              </a:rPr>
              <a:t>(e.g. VALUE)</a:t>
            </a:r>
          </a:p>
        </p:txBody>
      </p:sp>
      <p:sp>
        <p:nvSpPr>
          <p:cNvPr id="25" name="TextBox 24"/>
          <p:cNvSpPr txBox="1"/>
          <p:nvPr/>
        </p:nvSpPr>
        <p:spPr>
          <a:xfrm>
            <a:off x="935856" y="1079769"/>
            <a:ext cx="1728192" cy="467820"/>
          </a:xfrm>
          <a:prstGeom prst="rect">
            <a:avLst/>
          </a:prstGeom>
          <a:noFill/>
        </p:spPr>
        <p:txBody>
          <a:bodyPr wrap="square" rtlCol="0">
            <a:spAutoFit/>
          </a:bodyPr>
          <a:lstStyle/>
          <a:p>
            <a:r>
              <a:rPr lang="en-US" sz="2400" b="1" dirty="0" smtClean="0">
                <a:solidFill>
                  <a:schemeClr val="accent5">
                    <a:lumMod val="75000"/>
                  </a:schemeClr>
                </a:solidFill>
              </a:rPr>
              <a:t>Direct</a:t>
            </a:r>
            <a:endParaRPr lang="en-US" sz="2400" b="1" dirty="0">
              <a:solidFill>
                <a:schemeClr val="accent5">
                  <a:lumMod val="75000"/>
                </a:schemeClr>
              </a:solidFill>
            </a:endParaRPr>
          </a:p>
        </p:txBody>
      </p:sp>
      <p:sp>
        <p:nvSpPr>
          <p:cNvPr id="26" name="TextBox 25"/>
          <p:cNvSpPr txBox="1"/>
          <p:nvPr/>
        </p:nvSpPr>
        <p:spPr>
          <a:xfrm>
            <a:off x="935856" y="1511817"/>
            <a:ext cx="1728192" cy="467820"/>
          </a:xfrm>
          <a:prstGeom prst="rect">
            <a:avLst/>
          </a:prstGeom>
          <a:noFill/>
        </p:spPr>
        <p:txBody>
          <a:bodyPr wrap="square" rtlCol="0">
            <a:spAutoFit/>
          </a:bodyPr>
          <a:lstStyle/>
          <a:p>
            <a:r>
              <a:rPr lang="en-US" sz="2400" b="1" dirty="0" smtClean="0">
                <a:solidFill>
                  <a:schemeClr val="accent2">
                    <a:lumMod val="75000"/>
                  </a:schemeClr>
                </a:solidFill>
              </a:rPr>
              <a:t>Indirect</a:t>
            </a:r>
            <a:endParaRPr lang="en-US" sz="2400" b="1" dirty="0">
              <a:solidFill>
                <a:schemeClr val="accent2">
                  <a:lumMod val="75000"/>
                </a:schemeClr>
              </a:solidFill>
            </a:endParaRPr>
          </a:p>
        </p:txBody>
      </p:sp>
      <p:sp>
        <p:nvSpPr>
          <p:cNvPr id="27" name="TextBox 26"/>
          <p:cNvSpPr txBox="1"/>
          <p:nvPr/>
        </p:nvSpPr>
        <p:spPr>
          <a:xfrm>
            <a:off x="4968304" y="6156101"/>
            <a:ext cx="3240360" cy="844539"/>
          </a:xfrm>
          <a:prstGeom prst="rect">
            <a:avLst/>
          </a:prstGeom>
          <a:noFill/>
        </p:spPr>
        <p:txBody>
          <a:bodyPr wrap="square" rtlCol="0">
            <a:spAutoFit/>
          </a:bodyPr>
          <a:lstStyle/>
          <a:p>
            <a:r>
              <a:rPr lang="en-US" sz="2400" b="1" dirty="0" smtClean="0">
                <a:solidFill>
                  <a:schemeClr val="accent2">
                    <a:lumMod val="75000"/>
                  </a:schemeClr>
                </a:solidFill>
              </a:rPr>
              <a:t>Local surveys/</a:t>
            </a:r>
            <a:endParaRPr lang="en-US" sz="2400" b="1" dirty="0">
              <a:solidFill>
                <a:schemeClr val="accent2">
                  <a:lumMod val="75000"/>
                </a:schemeClr>
              </a:solidFill>
            </a:endParaRPr>
          </a:p>
          <a:p>
            <a:r>
              <a:rPr lang="en-US" sz="2400" b="1" dirty="0" smtClean="0">
                <a:solidFill>
                  <a:schemeClr val="accent2">
                    <a:lumMod val="75000"/>
                  </a:schemeClr>
                </a:solidFill>
              </a:rPr>
              <a:t>focus groups</a:t>
            </a:r>
            <a:endParaRPr lang="en-US" sz="2400" b="1" dirty="0">
              <a:solidFill>
                <a:schemeClr val="accent2">
                  <a:lumMod val="75000"/>
                </a:schemeClr>
              </a:solidFill>
            </a:endParaRPr>
          </a:p>
        </p:txBody>
      </p:sp>
      <p:sp>
        <p:nvSpPr>
          <p:cNvPr id="29" name="TextBox 28"/>
          <p:cNvSpPr txBox="1"/>
          <p:nvPr/>
        </p:nvSpPr>
        <p:spPr>
          <a:xfrm>
            <a:off x="7128544" y="6156101"/>
            <a:ext cx="3240360" cy="844539"/>
          </a:xfrm>
          <a:prstGeom prst="rect">
            <a:avLst/>
          </a:prstGeom>
          <a:noFill/>
        </p:spPr>
        <p:txBody>
          <a:bodyPr wrap="square" rtlCol="0">
            <a:spAutoFit/>
          </a:bodyPr>
          <a:lstStyle/>
          <a:p>
            <a:r>
              <a:rPr lang="en-US" sz="2400" b="1" dirty="0" smtClean="0">
                <a:solidFill>
                  <a:schemeClr val="accent2">
                    <a:lumMod val="75000"/>
                  </a:schemeClr>
                </a:solidFill>
              </a:rPr>
              <a:t>National surveys </a:t>
            </a:r>
          </a:p>
          <a:p>
            <a:r>
              <a:rPr lang="en-US" sz="2400" b="1" dirty="0" smtClean="0">
                <a:solidFill>
                  <a:schemeClr val="accent2">
                    <a:lumMod val="75000"/>
                  </a:schemeClr>
                </a:solidFill>
              </a:rPr>
              <a:t>(e.g. NSSE)</a:t>
            </a:r>
            <a:endParaRPr lang="en-US" sz="2400" b="1" dirty="0">
              <a:solidFill>
                <a:schemeClr val="accent2">
                  <a:lumMod val="75000"/>
                </a:schemeClr>
              </a:solidFill>
            </a:endParaRPr>
          </a:p>
        </p:txBody>
      </p:sp>
      <p:sp>
        <p:nvSpPr>
          <p:cNvPr id="30" name="TextBox 29"/>
          <p:cNvSpPr txBox="1"/>
          <p:nvPr/>
        </p:nvSpPr>
        <p:spPr>
          <a:xfrm>
            <a:off x="4968304" y="5075981"/>
            <a:ext cx="2664296" cy="467820"/>
          </a:xfrm>
          <a:prstGeom prst="rect">
            <a:avLst/>
          </a:prstGeom>
          <a:noFill/>
        </p:spPr>
        <p:txBody>
          <a:bodyPr wrap="square" rtlCol="0">
            <a:spAutoFit/>
          </a:bodyPr>
          <a:lstStyle/>
          <a:p>
            <a:r>
              <a:rPr lang="en-US" sz="2400" b="1" dirty="0" smtClean="0">
                <a:solidFill>
                  <a:schemeClr val="accent5">
                    <a:lumMod val="75000"/>
                  </a:schemeClr>
                </a:solidFill>
              </a:rPr>
              <a:t>Program tests </a:t>
            </a:r>
          </a:p>
        </p:txBody>
      </p:sp>
      <p:sp>
        <p:nvSpPr>
          <p:cNvPr id="31" name="TextBox 30"/>
          <p:cNvSpPr txBox="1"/>
          <p:nvPr/>
        </p:nvSpPr>
        <p:spPr>
          <a:xfrm rot="16200000">
            <a:off x="-867777" y="4386597"/>
            <a:ext cx="2369960" cy="592983"/>
          </a:xfrm>
          <a:prstGeom prst="rect">
            <a:avLst/>
          </a:prstGeom>
          <a:noFill/>
        </p:spPr>
        <p:txBody>
          <a:bodyPr wrap="none" rtlCol="0">
            <a:spAutoFit/>
          </a:bodyPr>
          <a:lstStyle/>
          <a:p>
            <a:r>
              <a:rPr lang="en-US" sz="3200" b="1" dirty="0" smtClean="0"/>
              <a:t>Direction by:</a:t>
            </a:r>
          </a:p>
        </p:txBody>
      </p:sp>
      <p:sp>
        <p:nvSpPr>
          <p:cNvPr id="32" name="TextBox 31"/>
          <p:cNvSpPr txBox="1"/>
          <p:nvPr/>
        </p:nvSpPr>
        <p:spPr>
          <a:xfrm>
            <a:off x="5040313" y="1602678"/>
            <a:ext cx="1635584" cy="592983"/>
          </a:xfrm>
          <a:prstGeom prst="rect">
            <a:avLst/>
          </a:prstGeom>
          <a:noFill/>
        </p:spPr>
        <p:txBody>
          <a:bodyPr wrap="none" rtlCol="0">
            <a:spAutoFit/>
          </a:bodyPr>
          <a:lstStyle/>
          <a:p>
            <a:r>
              <a:rPr lang="en-US" sz="3200" b="1" dirty="0" smtClean="0"/>
              <a:t>Context:</a:t>
            </a:r>
          </a:p>
        </p:txBody>
      </p:sp>
    </p:spTree>
    <p:extLst>
      <p:ext uri="{BB962C8B-B14F-4D97-AF65-F5344CB8AC3E}">
        <p14:creationId xmlns:p14="http://schemas.microsoft.com/office/powerpoint/2010/main" val="3163257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9" y="23978"/>
            <a:ext cx="9072563" cy="803531"/>
          </a:xfrm>
        </p:spPr>
        <p:txBody>
          <a:bodyPr>
            <a:normAutofit fontScale="90000"/>
          </a:bodyPr>
          <a:lstStyle/>
          <a:p>
            <a:r>
              <a:rPr lang="en-US" b="1" dirty="0" smtClean="0"/>
              <a:t>Process tool: Assessment plan</a:t>
            </a:r>
            <a:endParaRPr lang="en-US" b="1" dirty="0"/>
          </a:p>
        </p:txBody>
      </p:sp>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98</a:t>
            </a:fld>
            <a:endParaRPr lang="en-US"/>
          </a:p>
        </p:txBody>
      </p:sp>
      <p:pic>
        <p:nvPicPr>
          <p:cNvPr id="5" name="Picture 4" descr="CPI Table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1108"/>
            <a:ext cx="9720832" cy="6872108"/>
          </a:xfrm>
          <a:prstGeom prst="rect">
            <a:avLst/>
          </a:prstGeom>
        </p:spPr>
      </p:pic>
    </p:spTree>
    <p:extLst>
      <p:ext uri="{BB962C8B-B14F-4D97-AF65-F5344CB8AC3E}">
        <p14:creationId xmlns:p14="http://schemas.microsoft.com/office/powerpoint/2010/main" val="314974508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a:t>
            </a:r>
            <a:r>
              <a:rPr lang="en-US" b="1" dirty="0" smtClean="0"/>
              <a:t>Data audit</a:t>
            </a:r>
            <a:r>
              <a:rPr lang="en-US" b="1" dirty="0" smtClean="0"/>
              <a:t/>
            </a:r>
            <a:br>
              <a:rPr lang="en-US" b="1" dirty="0" smtClean="0"/>
            </a:br>
            <a:r>
              <a:rPr lang="en-US" sz="3000" dirty="0">
                <a:solidFill>
                  <a:srgbClr val="31859C"/>
                </a:solidFill>
              </a:rPr>
              <a:t>DURATION: </a:t>
            </a:r>
            <a:r>
              <a:rPr lang="en-US" sz="3000" dirty="0">
                <a:solidFill>
                  <a:srgbClr val="F79646"/>
                </a:solidFill>
              </a:rPr>
              <a:t>	</a:t>
            </a:r>
            <a:r>
              <a:rPr lang="en-US" sz="3000" dirty="0" smtClean="0"/>
              <a:t>20 MINUTES</a:t>
            </a:r>
            <a:endParaRPr lang="en-US" b="1" dirty="0"/>
          </a:p>
        </p:txBody>
      </p:sp>
      <p:sp>
        <p:nvSpPr>
          <p:cNvPr id="3" name="Content Placeholder 2"/>
          <p:cNvSpPr>
            <a:spLocks noGrp="1"/>
          </p:cNvSpPr>
          <p:nvPr>
            <p:ph idx="1"/>
          </p:nvPr>
        </p:nvSpPr>
        <p:spPr>
          <a:xfrm>
            <a:off x="252015" y="1547590"/>
            <a:ext cx="9156568" cy="5760640"/>
          </a:xfrm>
        </p:spPr>
        <p:txBody>
          <a:bodyPr>
            <a:normAutofit fontScale="85000" lnSpcReduction="20000"/>
          </a:bodyPr>
          <a:lstStyle/>
          <a:p>
            <a:pPr marL="0" indent="0">
              <a:buNone/>
            </a:pPr>
            <a:r>
              <a:rPr lang="en-CA" dirty="0" smtClean="0"/>
              <a:t>In a team, select </a:t>
            </a:r>
            <a:r>
              <a:rPr lang="en-CA" dirty="0" smtClean="0"/>
              <a:t>identify data that already exists, or is already being collected, that provide direct or indirect evidence of competence:</a:t>
            </a:r>
            <a:endParaRPr lang="en-CA" dirty="0" smtClean="0"/>
          </a:p>
          <a:p>
            <a:pPr marL="0" indent="0">
              <a:buNone/>
            </a:pPr>
            <a:endParaRPr lang="en-CA" dirty="0"/>
          </a:p>
          <a:p>
            <a:pPr marL="514350" lvl="0" indent="-514350">
              <a:buFont typeface="+mj-lt"/>
              <a:buAutoNum type="arabicPeriod"/>
            </a:pPr>
            <a:r>
              <a:rPr lang="en-CA" dirty="0" smtClean="0"/>
              <a:t>Surveys/focus groups</a:t>
            </a:r>
          </a:p>
          <a:p>
            <a:pPr marL="514350" lvl="0" indent="-514350">
              <a:buFont typeface="+mj-lt"/>
              <a:buAutoNum type="arabicPeriod"/>
            </a:pPr>
            <a:r>
              <a:rPr lang="en-CA" dirty="0" smtClean="0"/>
              <a:t>Research studies in engineering or broadly at university</a:t>
            </a:r>
          </a:p>
          <a:p>
            <a:pPr marL="514350" lvl="0" indent="-514350">
              <a:buFont typeface="+mj-lt"/>
              <a:buAutoNum type="arabicPeriod"/>
            </a:pPr>
            <a:r>
              <a:rPr lang="en-CA" dirty="0" smtClean="0"/>
              <a:t>Data already being collected in courses</a:t>
            </a:r>
          </a:p>
          <a:p>
            <a:pPr marL="514350" lvl="0" indent="-514350">
              <a:buFont typeface="+mj-lt"/>
              <a:buAutoNum type="arabicPeriod"/>
            </a:pPr>
            <a:r>
              <a:rPr lang="en-CA" dirty="0" smtClean="0"/>
              <a:t>Internship/exchange</a:t>
            </a:r>
          </a:p>
          <a:p>
            <a:pPr marL="514350" lvl="0" indent="-514350">
              <a:buFont typeface="+mj-lt"/>
              <a:buAutoNum type="arabicPeriod"/>
            </a:pPr>
            <a:r>
              <a:rPr lang="en-CA" dirty="0" smtClean="0"/>
              <a:t>Admissions data</a:t>
            </a:r>
          </a:p>
          <a:p>
            <a:pPr marL="514350" lvl="0" indent="-514350">
              <a:buFont typeface="+mj-lt"/>
              <a:buAutoNum type="arabicPeriod"/>
            </a:pPr>
            <a:r>
              <a:rPr lang="en-CA" dirty="0" smtClean="0"/>
              <a:t>Graduating student surveys, alumni surveys</a:t>
            </a:r>
          </a:p>
          <a:p>
            <a:pPr marL="514350" lvl="0" indent="-514350">
              <a:buFont typeface="+mj-lt"/>
              <a:buAutoNum type="arabicPeriod"/>
            </a:pPr>
            <a:r>
              <a:rPr lang="en-CA" dirty="0" smtClean="0"/>
              <a:t>Graduate completion rates</a:t>
            </a:r>
          </a:p>
          <a:p>
            <a:pPr marL="514350" lvl="0" indent="-514350">
              <a:buFont typeface="+mj-lt"/>
              <a:buAutoNum type="arabicPeriod"/>
            </a:pPr>
            <a:r>
              <a:rPr lang="en-CA" dirty="0" smtClean="0"/>
              <a:t>…</a:t>
            </a:r>
          </a:p>
          <a:p>
            <a:pPr marL="514350" lvl="0" indent="-514350">
              <a:buFont typeface="+mj-lt"/>
              <a:buAutoNum type="arabicPeriod"/>
            </a:pPr>
            <a:endParaRPr lang="en-CA" dirty="0" smtClean="0"/>
          </a:p>
          <a:p>
            <a:pPr marL="514350" lvl="0" indent="-514350">
              <a:buFont typeface="+mj-lt"/>
              <a:buAutoNum type="arabicPeriod"/>
            </a:pPr>
            <a:endParaRPr lang="en-CA" dirty="0"/>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842318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32728</TotalTime>
  <Words>7970</Words>
  <Application>Microsoft Macintosh PowerPoint</Application>
  <PresentationFormat>Custom</PresentationFormat>
  <Paragraphs>1553</Paragraphs>
  <Slides>180</Slides>
  <Notes>40</Notes>
  <HiddenSlides>0</HiddenSlides>
  <MMClips>0</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Office Theme</vt:lpstr>
      <vt:lpstr>Questions for UCR</vt:lpstr>
      <vt:lpstr>PowerPoint Presentation</vt:lpstr>
      <vt:lpstr>Sessions</vt:lpstr>
      <vt:lpstr>Administrative issues</vt:lpstr>
      <vt:lpstr>References</vt:lpstr>
      <vt:lpstr>PowerPoint Presentation</vt:lpstr>
      <vt:lpstr>Goals of session 1</vt:lpstr>
      <vt:lpstr>PowerPoint Presentation</vt:lpstr>
      <vt:lpstr>Why learning outcomes?</vt:lpstr>
      <vt:lpstr>What is the value of identifying learning outcomes/indicators?  </vt:lpstr>
      <vt:lpstr>PowerPoint Presentation</vt:lpstr>
      <vt:lpstr>Requirements from CEAB Criterion 3.1 &amp; 3.2</vt:lpstr>
      <vt:lpstr>12 Graduate Attributes</vt:lpstr>
      <vt:lpstr>Elements of a program improvement process (and required by CEAB)</vt:lpstr>
      <vt:lpstr>PowerPoint Presentation</vt:lpstr>
      <vt:lpstr>PowerPoint Presentation</vt:lpstr>
      <vt:lpstr>PowerPoint Presentation</vt:lpstr>
      <vt:lpstr>PowerPoint Presentation</vt:lpstr>
      <vt:lpstr>PowerPoint Presentation</vt:lpstr>
      <vt:lpstr>Process overview</vt:lpstr>
      <vt:lpstr>PowerPoint Presentation</vt:lpstr>
      <vt:lpstr>PowerPoint Presentation</vt:lpstr>
      <vt:lpstr>PowerPoint Presentation</vt:lpstr>
      <vt:lpstr>Indicators: examples</vt:lpstr>
      <vt:lpstr>Learning outcome (indicator) elements  (from Biggs)</vt:lpstr>
      <vt:lpstr>CEAB Reporting Requirements: Indicators</vt:lpstr>
      <vt:lpstr>PowerPoint Presentation</vt:lpstr>
      <vt:lpstr>PowerPoint Presentation</vt:lpstr>
      <vt:lpstr>Curriculum Mapping</vt:lpstr>
      <vt:lpstr>CEAB Reporting requirement</vt:lpstr>
      <vt:lpstr>CEAB: Course learning outcomes</vt:lpstr>
      <vt:lpstr>PowerPoint Presentation</vt:lpstr>
      <vt:lpstr>Example: Mapping to Courses (UBC)</vt:lpstr>
      <vt:lpstr>Useful pieces of information:</vt:lpstr>
      <vt:lpstr>PowerPoint Presentation</vt:lpstr>
      <vt:lpstr>CEAB Reporting Requirement – Assessment tools</vt:lpstr>
      <vt:lpstr>Assessment Tools</vt:lpstr>
      <vt:lpstr>Programmatic assessment approaches</vt:lpstr>
      <vt:lpstr>Process tool: Assessment plan</vt:lpstr>
      <vt:lpstr>Queen’s delegation plan</vt:lpstr>
      <vt:lpstr>PowerPoint Presentation</vt:lpstr>
      <vt:lpstr>PowerPoint Presentation</vt:lpstr>
      <vt:lpstr>Assessment methods</vt:lpstr>
      <vt:lpstr>Scoring</vt:lpstr>
      <vt:lpstr>PowerPoint Presentation</vt:lpstr>
      <vt:lpstr>PowerPoint Presentation</vt:lpstr>
      <vt:lpstr>Validated rubric development (University of Toronto) </vt:lpstr>
      <vt:lpstr>Example: Rubric for design report (UBC)</vt:lpstr>
      <vt:lpstr>Example: Assessing math knowledge (Queen’s)</vt:lpstr>
      <vt:lpstr>Example (cont’d):</vt:lpstr>
      <vt:lpstr>Tracking outcomes scores derived from exams</vt:lpstr>
      <vt:lpstr>PowerPoint Presentation</vt:lpstr>
      <vt:lpstr>CEAB reporting requirement</vt:lpstr>
      <vt:lpstr>Approaches to Analyzing data</vt:lpstr>
      <vt:lpstr>PowerPoint Presentation</vt:lpstr>
      <vt:lpstr>PowerPoint Presentation</vt:lpstr>
      <vt:lpstr>Priority 1: Resources</vt:lpstr>
      <vt:lpstr>Priority 1: Resources</vt:lpstr>
      <vt:lpstr>PowerPoint Presentation</vt:lpstr>
      <vt:lpstr>Program-wide rubrics </vt:lpstr>
      <vt:lpstr>Student development</vt:lpstr>
      <vt:lpstr>PowerPoint Presentation</vt:lpstr>
      <vt:lpstr>PowerPoint Presentation</vt:lpstr>
      <vt:lpstr>Program decisions and changes</vt:lpstr>
      <vt:lpstr>Curriculum changes informed by data</vt:lpstr>
      <vt:lpstr>Software tools to support outcomes assessment</vt:lpstr>
      <vt:lpstr>Previous tools review:</vt:lpstr>
      <vt:lpstr>PowerPoint Presentation</vt:lpstr>
      <vt:lpstr>PowerPoint Presentation</vt:lpstr>
      <vt:lpstr>PowerPoint Presentation</vt:lpstr>
      <vt:lpstr>This year at the Canadian Engineering Education Association conference:</vt:lpstr>
      <vt:lpstr>Other activity in Canada</vt:lpstr>
      <vt:lpstr>PowerPoint Presentation</vt:lpstr>
      <vt:lpstr>Session 2: Goals, Questions, and OUTCOMES</vt:lpstr>
      <vt:lpstr>Goals of session 2</vt:lpstr>
      <vt:lpstr>Your turn: What do you hope to get from the process?</vt:lpstr>
      <vt:lpstr>Your turn: What do you want to know?</vt:lpstr>
      <vt:lpstr>Learning outcomes (Biggs)</vt:lpstr>
      <vt:lpstr>Learning outcomes (Allan, 1994)</vt:lpstr>
      <vt:lpstr>Attribute domains</vt:lpstr>
      <vt:lpstr>Your turn: As a program, create a plan for developing/enhancing indicators</vt:lpstr>
      <vt:lpstr>Session 3: Curriculum mapping and assessment</vt:lpstr>
      <vt:lpstr>Curriculum Mapping</vt:lpstr>
      <vt:lpstr>CEAB Reporting requirement</vt:lpstr>
      <vt:lpstr>CEAB: Course learning outcomes</vt:lpstr>
      <vt:lpstr>PowerPoint Presentation</vt:lpstr>
      <vt:lpstr>Questions for mapping</vt:lpstr>
      <vt:lpstr>Visualizing the curriculum</vt:lpstr>
      <vt:lpstr>Visualizing the curriculum</vt:lpstr>
      <vt:lpstr>Visualizing the curriculum</vt:lpstr>
      <vt:lpstr>Your turn: As a program, create a plan for developing/enhancing curriculum map</vt:lpstr>
      <vt:lpstr>Assessment planning</vt:lpstr>
      <vt:lpstr>Why not use grades to assess outcomes?</vt:lpstr>
      <vt:lpstr>PowerPoint Presentation</vt:lpstr>
      <vt:lpstr>PowerPoint Presentation</vt:lpstr>
      <vt:lpstr>CEAB Reporting Requirement – Assessment tools</vt:lpstr>
      <vt:lpstr>Programmatic assessment approaches</vt:lpstr>
      <vt:lpstr>Process tool: Assessment plan</vt:lpstr>
      <vt:lpstr>TASK: Data audit DURATION:  20 MINUTES</vt:lpstr>
      <vt:lpstr>PowerPoint Presentation</vt:lpstr>
      <vt:lpstr>Assessment Tools</vt:lpstr>
      <vt:lpstr>What to look for in assessment tools</vt:lpstr>
      <vt:lpstr>Selecting Assessments</vt:lpstr>
      <vt:lpstr>Examples of assessment tools</vt:lpstr>
      <vt:lpstr>TASK: Selecting assessment in a course DURATION:  20 MINUTES</vt:lpstr>
      <vt:lpstr>Discussion</vt:lpstr>
      <vt:lpstr>PowerPoint Presentation</vt:lpstr>
      <vt:lpstr>PowerPoint Presentation</vt:lpstr>
      <vt:lpstr>Part 1: Group 1 – Design course assessment</vt:lpstr>
      <vt:lpstr>PowerPoint Presentation</vt:lpstr>
      <vt:lpstr>Part 1: Group 2 – Chemical Engineering</vt:lpstr>
      <vt:lpstr>Part 1: Group 3 – Electrical Engineering</vt:lpstr>
      <vt:lpstr>PowerPoint Presentation</vt:lpstr>
      <vt:lpstr>PowerPoint Presentation</vt:lpstr>
      <vt:lpstr>Session 4: Analyzing and interpreting data</vt:lpstr>
      <vt:lpstr>Approaches to Analyzing data</vt:lpstr>
      <vt:lpstr>CEAB reporting requirement</vt:lpstr>
      <vt:lpstr>Student development</vt:lpstr>
      <vt:lpstr>PowerPoint Presentation</vt:lpstr>
      <vt:lpstr>PowerPoint Presentation</vt:lpstr>
      <vt:lpstr>Priority 1: Resources</vt:lpstr>
      <vt:lpstr>Priority 1: Resources</vt:lpstr>
      <vt:lpstr>Priority 1: Resources</vt:lpstr>
      <vt:lpstr>Priority 1: Resources</vt:lpstr>
      <vt:lpstr>PowerPoint Presentation</vt:lpstr>
      <vt:lpstr>Triangulation: Can we trust the data?</vt:lpstr>
      <vt:lpstr>Data sources</vt:lpstr>
      <vt:lpstr>Data sources</vt:lpstr>
      <vt:lpstr>Case study context</vt:lpstr>
      <vt:lpstr>Assessment in the study</vt:lpstr>
      <vt:lpstr>PowerPoint Presentation</vt:lpstr>
      <vt:lpstr>PowerPoint Presentation</vt:lpstr>
      <vt:lpstr>PowerPoint Presentation</vt:lpstr>
      <vt:lpstr>PowerPoint Presentation</vt:lpstr>
      <vt:lpstr>PowerPoint Presentation</vt:lpstr>
      <vt:lpstr>4. Design reports scored using program-wide     rubrics </vt:lpstr>
      <vt:lpstr>TASK: Case study DURATION:  30 MINUTES</vt:lpstr>
      <vt:lpstr>TASK: Case study DURATION:  30 MINUTES</vt:lpstr>
      <vt:lpstr>PowerPoint Presentation</vt:lpstr>
      <vt:lpstr>TASK: Debrief case study DURATION:  10 MINUTES</vt:lpstr>
      <vt:lpstr>PowerPoint Presentation</vt:lpstr>
      <vt:lpstr>PowerPoint Presentation</vt:lpstr>
      <vt:lpstr>Areas for improvement</vt:lpstr>
      <vt:lpstr>Session 5: Process and planning</vt:lpstr>
      <vt:lpstr>PowerPoint Presentation</vt:lpstr>
      <vt:lpstr>Goal: Use data to improve X</vt:lpstr>
      <vt:lpstr>PowerPoint Presentation</vt:lpstr>
      <vt:lpstr>Banta’s characteristics of effective outcomes assessment </vt:lpstr>
      <vt:lpstr>Banta’s characteristics of effective outcomes assessment </vt:lpstr>
      <vt:lpstr>Banta’s characteristics of effective outcomes assessment </vt:lpstr>
      <vt:lpstr>Banta’s characteristics of effective outcomes assessment </vt:lpstr>
      <vt:lpstr>PowerPoint Presentation</vt:lpstr>
      <vt:lpstr>Change strategies</vt:lpstr>
      <vt:lpstr>Change strategies</vt:lpstr>
      <vt:lpstr>Other questions</vt:lpstr>
      <vt:lpstr>PowerPoint Presentation</vt:lpstr>
      <vt:lpstr>PowerPoint Presentation</vt:lpstr>
      <vt:lpstr>PowerPoint Presentation</vt:lpstr>
      <vt:lpstr>PowerPoint Presentation</vt:lpstr>
      <vt:lpstr>What to look for in assessment tools</vt:lpstr>
      <vt:lpstr>Priority 1: Resources</vt:lpstr>
      <vt:lpstr>Priority 1: Resources</vt:lpstr>
      <vt:lpstr>PowerPoint Presentation</vt:lpstr>
      <vt:lpstr>PowerPoint Presentation</vt:lpstr>
      <vt:lpstr>PowerPoint Presentation</vt:lpstr>
      <vt:lpstr>Triangulation: Can we trust the data?</vt:lpstr>
      <vt:lpstr>PowerPoint Presentation</vt:lpstr>
      <vt:lpstr>PowerPoint Presentation</vt:lpstr>
      <vt:lpstr>Code for analyzing data</vt:lpstr>
      <vt:lpstr>Using data for program improvement</vt:lpstr>
      <vt:lpstr>PowerPoint Presentation</vt:lpstr>
      <vt:lpstr>Other slides</vt:lpstr>
      <vt:lpstr>HEQCO project objectives:</vt:lpstr>
      <vt:lpstr>PowerPoint Presentation</vt:lpstr>
      <vt:lpstr>Outcomes assessment plan over three years</vt:lpstr>
      <vt:lpstr>PowerPoint Presentation</vt:lpstr>
      <vt:lpstr>Engineering Graduate Attribute Development (EGAD) Project</vt:lpstr>
      <vt:lpstr>EGAD Workshops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Brian Frank</dc:creator>
  <cp:lastModifiedBy>Brian Frank</cp:lastModifiedBy>
  <cp:revision>878</cp:revision>
  <cp:lastPrinted>2011-06-30T16:16:39Z</cp:lastPrinted>
  <dcterms:created xsi:type="dcterms:W3CDTF">2011-05-25T11:28:37Z</dcterms:created>
  <dcterms:modified xsi:type="dcterms:W3CDTF">2015-04-22T14:11:52Z</dcterms:modified>
</cp:coreProperties>
</file>